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5.xml" ContentType="application/vnd.openxmlformats-officedocument.presentationml.notesSlide+xml"/>
  <Override PartName="/ppt/media/image36.jpg" ContentType="image/jpg"/>
  <Override PartName="/ppt/media/image38.jpg" ContentType="image/jpg"/>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notesSlides/notesSlide37.xml" ContentType="application/vnd.openxmlformats-officedocument.presentationml.notesSlide+xml"/>
  <Override PartName="/ppt/tags/tag43.xml" ContentType="application/vnd.openxmlformats-officedocument.presentationml.tags+xml"/>
  <Override PartName="/ppt/notesSlides/notesSlide38.xml" ContentType="application/vnd.openxmlformats-officedocument.presentationml.notesSlide+xml"/>
  <Override PartName="/ppt/tags/tag44.xml" ContentType="application/vnd.openxmlformats-officedocument.presentationml.tags+xml"/>
  <Override PartName="/ppt/notesSlides/notesSlide39.xml" ContentType="application/vnd.openxmlformats-officedocument.presentationml.notesSlide+xml"/>
  <Override PartName="/ppt/tags/tag45.xml" ContentType="application/vnd.openxmlformats-officedocument.presentationml.tags+xml"/>
  <Override PartName="/ppt/notesSlides/notesSlide40.xml" ContentType="application/vnd.openxmlformats-officedocument.presentationml.notesSlide+xml"/>
  <Override PartName="/ppt/tags/tag46.xml" ContentType="application/vnd.openxmlformats-officedocument.presentationml.tags+xml"/>
  <Override PartName="/ppt/notesSlides/notesSlide41.xml" ContentType="application/vnd.openxmlformats-officedocument.presentationml.notesSlide+xml"/>
  <Override PartName="/ppt/tags/tag47.xml" ContentType="application/vnd.openxmlformats-officedocument.presentationml.tags+xml"/>
  <Override PartName="/ppt/notesSlides/notesSlide42.xml" ContentType="application/vnd.openxmlformats-officedocument.presentationml.notesSlide+xml"/>
  <Override PartName="/ppt/tags/tag48.xml" ContentType="application/vnd.openxmlformats-officedocument.presentationml.tags+xml"/>
  <Override PartName="/ppt/notesSlides/notesSlide43.xml" ContentType="application/vnd.openxmlformats-officedocument.presentationml.notesSlide+xml"/>
  <Override PartName="/ppt/tags/tag49.xml" ContentType="application/vnd.openxmlformats-officedocument.presentationml.tags+xml"/>
  <Override PartName="/ppt/notesSlides/notesSlide44.xml" ContentType="application/vnd.openxmlformats-officedocument.presentationml.notesSlide+xml"/>
  <Override PartName="/ppt/tags/tag50.xml" ContentType="application/vnd.openxmlformats-officedocument.presentationml.tags+xml"/>
  <Override PartName="/ppt/notesSlides/notesSlide45.xml" ContentType="application/vnd.openxmlformats-officedocument.presentationml.notesSlide+xml"/>
  <Override PartName="/ppt/tags/tag51.xml" ContentType="application/vnd.openxmlformats-officedocument.presentationml.tags+xml"/>
  <Override PartName="/ppt/notesSlides/notesSlide46.xml" ContentType="application/vnd.openxmlformats-officedocument.presentationml.notesSlide+xml"/>
  <Override PartName="/ppt/tags/tag52.xml" ContentType="application/vnd.openxmlformats-officedocument.presentationml.tags+xml"/>
  <Override PartName="/ppt/notesSlides/notesSlide47.xml" ContentType="application/vnd.openxmlformats-officedocument.presentationml.notesSlide+xml"/>
  <Override PartName="/ppt/tags/tag53.xml" ContentType="application/vnd.openxmlformats-officedocument.presentationml.tags+xml"/>
  <Override PartName="/ppt/notesSlides/notesSlide48.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49.xml" ContentType="application/vnd.openxmlformats-officedocument.presentationml.notesSlide+xml"/>
  <Override PartName="/ppt/tags/tag56.xml" ContentType="application/vnd.openxmlformats-officedocument.presentationml.tags+xml"/>
  <Override PartName="/ppt/notesSlides/notesSlide50.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52.xml" ContentType="application/vnd.openxmlformats-officedocument.presentationml.notesSlide+xml"/>
  <Override PartName="/ppt/tags/tag61.xml" ContentType="application/vnd.openxmlformats-officedocument.presentationml.tags+xml"/>
  <Override PartName="/ppt/notesSlides/notesSlide53.xml" ContentType="application/vnd.openxmlformats-officedocument.presentationml.notesSlide+xml"/>
  <Override PartName="/ppt/tags/tag62.xml" ContentType="application/vnd.openxmlformats-officedocument.presentationml.tags+xml"/>
  <Override PartName="/ppt/notesSlides/notesSlide54.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5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56.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57.xml" ContentType="application/vnd.openxmlformats-officedocument.presentationml.notesSlide+xml"/>
  <Override PartName="/ppt/tags/tag69.xml" ContentType="application/vnd.openxmlformats-officedocument.presentationml.tags+xml"/>
  <Override PartName="/ppt/notesSlides/notesSlide58.xml" ContentType="application/vnd.openxmlformats-officedocument.presentationml.notesSlide+xml"/>
  <Override PartName="/ppt/tags/tag70.xml" ContentType="application/vnd.openxmlformats-officedocument.presentationml.tags+xml"/>
  <Override PartName="/ppt/notesSlides/notesSlide59.xml" ContentType="application/vnd.openxmlformats-officedocument.presentationml.notesSlide+xml"/>
  <Override PartName="/ppt/tags/tag71.xml" ContentType="application/vnd.openxmlformats-officedocument.presentationml.tags+xml"/>
  <Override PartName="/ppt/notesSlides/notesSlide60.xml" ContentType="application/vnd.openxmlformats-officedocument.presentationml.notesSlide+xml"/>
  <Override PartName="/ppt/tags/tag72.xml" ContentType="application/vnd.openxmlformats-officedocument.presentationml.tags+xml"/>
  <Override PartName="/ppt/notesSlides/notesSlide61.xml" ContentType="application/vnd.openxmlformats-officedocument.presentationml.notesSlide+xml"/>
  <Override PartName="/ppt/tags/tag73.xml" ContentType="application/vnd.openxmlformats-officedocument.presentationml.tags+xml"/>
  <Override PartName="/ppt/notesSlides/notesSlide62.xml" ContentType="application/vnd.openxmlformats-officedocument.presentationml.notesSlide+xml"/>
  <Override PartName="/ppt/tags/tag74.xml" ContentType="application/vnd.openxmlformats-officedocument.presentationml.tags+xml"/>
  <Override PartName="/ppt/notesSlides/notesSlide63.xml" ContentType="application/vnd.openxmlformats-officedocument.presentationml.notesSlide+xml"/>
  <Override PartName="/ppt/tags/tag75.xml" ContentType="application/vnd.openxmlformats-officedocument.presentationml.tags+xml"/>
  <Override PartName="/ppt/notesSlides/notesSlide64.xml" ContentType="application/vnd.openxmlformats-officedocument.presentationml.notesSlide+xml"/>
  <Override PartName="/ppt/tags/tag76.xml" ContentType="application/vnd.openxmlformats-officedocument.presentationml.tags+xml"/>
  <Override PartName="/ppt/notesSlides/notesSlide65.xml" ContentType="application/vnd.openxmlformats-officedocument.presentationml.notesSlide+xml"/>
  <Override PartName="/ppt/tags/tag77.xml" ContentType="application/vnd.openxmlformats-officedocument.presentationml.tags+xml"/>
  <Override PartName="/ppt/notesSlides/notesSlide66.xml" ContentType="application/vnd.openxmlformats-officedocument.presentationml.notesSlide+xml"/>
  <Override PartName="/ppt/tags/tag78.xml" ContentType="application/vnd.openxmlformats-officedocument.presentationml.tags+xml"/>
  <Override PartName="/ppt/notesSlides/notesSlide67.xml" ContentType="application/vnd.openxmlformats-officedocument.presentationml.notesSlide+xml"/>
  <Override PartName="/ppt/tags/tag79.xml" ContentType="application/vnd.openxmlformats-officedocument.presentationml.tags+xml"/>
  <Override PartName="/ppt/notesSlides/notesSlide68.xml" ContentType="application/vnd.openxmlformats-officedocument.presentationml.notesSlide+xml"/>
  <Override PartName="/ppt/tags/tag80.xml" ContentType="application/vnd.openxmlformats-officedocument.presentationml.tags+xml"/>
  <Override PartName="/ppt/notesSlides/notesSlide69.xml" ContentType="application/vnd.openxmlformats-officedocument.presentationml.notesSlide+xml"/>
  <Override PartName="/ppt/tags/tag81.xml" ContentType="application/vnd.openxmlformats-officedocument.presentationml.tags+xml"/>
  <Override PartName="/ppt/notesSlides/notesSlide70.xml" ContentType="application/vnd.openxmlformats-officedocument.presentationml.notesSlide+xml"/>
  <Override PartName="/ppt/tags/tag82.xml" ContentType="application/vnd.openxmlformats-officedocument.presentationml.tags+xml"/>
  <Override PartName="/ppt/notesSlides/notesSlide71.xml" ContentType="application/vnd.openxmlformats-officedocument.presentationml.notesSlide+xml"/>
  <Override PartName="/ppt/tags/tag83.xml" ContentType="application/vnd.openxmlformats-officedocument.presentationml.tags+xml"/>
  <Override PartName="/ppt/notesSlides/notesSlide72.xml" ContentType="application/vnd.openxmlformats-officedocument.presentationml.notesSlide+xml"/>
  <Override PartName="/ppt/tags/tag84.xml" ContentType="application/vnd.openxmlformats-officedocument.presentationml.tags+xml"/>
  <Override PartName="/ppt/notesSlides/notesSlide73.xml" ContentType="application/vnd.openxmlformats-officedocument.presentationml.notesSlide+xml"/>
  <Override PartName="/ppt/tags/tag85.xml" ContentType="application/vnd.openxmlformats-officedocument.presentationml.tags+xml"/>
  <Override PartName="/ppt/notesSlides/notesSlide74.xml" ContentType="application/vnd.openxmlformats-officedocument.presentationml.notesSlide+xml"/>
  <Override PartName="/ppt/tags/tag86.xml" ContentType="application/vnd.openxmlformats-officedocument.presentationml.tags+xml"/>
  <Override PartName="/ppt/notesSlides/notesSlide75.xml" ContentType="application/vnd.openxmlformats-officedocument.presentationml.notesSlide+xml"/>
  <Override PartName="/ppt/tags/tag87.xml" ContentType="application/vnd.openxmlformats-officedocument.presentationml.tags+xml"/>
  <Override PartName="/ppt/notesSlides/notesSlide76.xml" ContentType="application/vnd.openxmlformats-officedocument.presentationml.notesSlide+xml"/>
  <Override PartName="/ppt/tags/tag88.xml" ContentType="application/vnd.openxmlformats-officedocument.presentationml.tags+xml"/>
  <Override PartName="/ppt/notesSlides/notesSlide77.xml" ContentType="application/vnd.openxmlformats-officedocument.presentationml.notesSlide+xml"/>
  <Override PartName="/ppt/tags/tag89.xml" ContentType="application/vnd.openxmlformats-officedocument.presentationml.tags+xml"/>
  <Override PartName="/ppt/notesSlides/notesSlide78.xml" ContentType="application/vnd.openxmlformats-officedocument.presentationml.notesSlide+xml"/>
  <Override PartName="/ppt/tags/tag90.xml" ContentType="application/vnd.openxmlformats-officedocument.presentationml.tags+xml"/>
  <Override PartName="/ppt/notesSlides/notesSlide79.xml" ContentType="application/vnd.openxmlformats-officedocument.presentationml.notesSlide+xml"/>
  <Override PartName="/ppt/tags/tag91.xml" ContentType="application/vnd.openxmlformats-officedocument.presentationml.tags+xml"/>
  <Override PartName="/ppt/notesSlides/notesSlide80.xml" ContentType="application/vnd.openxmlformats-officedocument.presentationml.notesSlide+xml"/>
  <Override PartName="/ppt/tags/tag92.xml" ContentType="application/vnd.openxmlformats-officedocument.presentationml.tags+xml"/>
  <Override PartName="/ppt/notesSlides/notesSlide81.xml" ContentType="application/vnd.openxmlformats-officedocument.presentationml.notesSlide+xml"/>
  <Override PartName="/ppt/tags/tag93.xml" ContentType="application/vnd.openxmlformats-officedocument.presentationml.tags+xml"/>
  <Override PartName="/ppt/notesSlides/notesSlide82.xml" ContentType="application/vnd.openxmlformats-officedocument.presentationml.notesSlide+xml"/>
  <Override PartName="/ppt/tags/tag94.xml" ContentType="application/vnd.openxmlformats-officedocument.presentationml.tags+xml"/>
  <Override PartName="/ppt/notesSlides/notesSlide83.xml" ContentType="application/vnd.openxmlformats-officedocument.presentationml.notesSlide+xml"/>
  <Override PartName="/ppt/tags/tag95.xml" ContentType="application/vnd.openxmlformats-officedocument.presentationml.tags+xml"/>
  <Override PartName="/ppt/notesSlides/notesSlide84.xml" ContentType="application/vnd.openxmlformats-officedocument.presentationml.notesSlide+xml"/>
  <Override PartName="/ppt/tags/tag96.xml" ContentType="application/vnd.openxmlformats-officedocument.presentationml.tags+xml"/>
  <Override PartName="/ppt/notesSlides/notesSlide85.xml" ContentType="application/vnd.openxmlformats-officedocument.presentationml.notesSlide+xml"/>
  <Override PartName="/ppt/tags/tag97.xml" ContentType="application/vnd.openxmlformats-officedocument.presentationml.tags+xml"/>
  <Override PartName="/ppt/notesSlides/notesSlide86.xml" ContentType="application/vnd.openxmlformats-officedocument.presentationml.notesSlide+xml"/>
  <Override PartName="/ppt/tags/tag98.xml" ContentType="application/vnd.openxmlformats-officedocument.presentationml.tags+xml"/>
  <Override PartName="/ppt/notesSlides/notesSlide87.xml" ContentType="application/vnd.openxmlformats-officedocument.presentationml.notesSlide+xml"/>
  <Override PartName="/ppt/tags/tag99.xml" ContentType="application/vnd.openxmlformats-officedocument.presentationml.tags+xml"/>
  <Override PartName="/ppt/notesSlides/notesSlide88.xml" ContentType="application/vnd.openxmlformats-officedocument.presentationml.notesSlide+xml"/>
  <Override PartName="/ppt/tags/tag100.xml" ContentType="application/vnd.openxmlformats-officedocument.presentationml.tags+xml"/>
  <Override PartName="/ppt/notesSlides/notesSlide89.xml" ContentType="application/vnd.openxmlformats-officedocument.presentationml.notesSlide+xml"/>
  <Override PartName="/ppt/tags/tag101.xml" ContentType="application/vnd.openxmlformats-officedocument.presentationml.tags+xml"/>
  <Override PartName="/ppt/notesSlides/notesSlide90.xml" ContentType="application/vnd.openxmlformats-officedocument.presentationml.notesSlide+xml"/>
  <Override PartName="/ppt/tags/tag102.xml" ContentType="application/vnd.openxmlformats-officedocument.presentationml.tags+xml"/>
  <Override PartName="/ppt/notesSlides/notesSlide91.xml" ContentType="application/vnd.openxmlformats-officedocument.presentationml.notesSlide+xml"/>
  <Override PartName="/ppt/tags/tag103.xml" ContentType="application/vnd.openxmlformats-officedocument.presentationml.tags+xml"/>
  <Override PartName="/ppt/notesSlides/notesSlide92.xml" ContentType="application/vnd.openxmlformats-officedocument.presentationml.notesSlide+xml"/>
  <Override PartName="/ppt/media/image104.jpg" ContentType="image/jpg"/>
  <Override PartName="/ppt/tags/tag104.xml" ContentType="application/vnd.openxmlformats-officedocument.presentationml.tags+xml"/>
  <Override PartName="/ppt/notesSlides/notesSlide93.xml" ContentType="application/vnd.openxmlformats-officedocument.presentationml.notesSlide+xml"/>
  <Override PartName="/ppt/tags/tag105.xml" ContentType="application/vnd.openxmlformats-officedocument.presentationml.tags+xml"/>
  <Override PartName="/ppt/notesSlides/notesSlide94.xml" ContentType="application/vnd.openxmlformats-officedocument.presentationml.notesSlide+xml"/>
  <Override PartName="/ppt/tags/tag106.xml" ContentType="application/vnd.openxmlformats-officedocument.presentationml.tags+xml"/>
  <Override PartName="/ppt/notesSlides/notesSlide95.xml" ContentType="application/vnd.openxmlformats-officedocument.presentationml.notesSlide+xml"/>
  <Override PartName="/ppt/tags/tag107.xml" ContentType="application/vnd.openxmlformats-officedocument.presentationml.tags+xml"/>
  <Override PartName="/ppt/notesSlides/notesSlide96.xml" ContentType="application/vnd.openxmlformats-officedocument.presentationml.notesSlide+xml"/>
  <Override PartName="/ppt/tags/tag108.xml" ContentType="application/vnd.openxmlformats-officedocument.presentationml.tags+xml"/>
  <Override PartName="/ppt/notesSlides/notesSlide97.xml" ContentType="application/vnd.openxmlformats-officedocument.presentationml.notesSlide+xml"/>
  <Override PartName="/ppt/tags/tag109.xml" ContentType="application/vnd.openxmlformats-officedocument.presentationml.tags+xml"/>
  <Override PartName="/ppt/notesSlides/notesSlide98.xml" ContentType="application/vnd.openxmlformats-officedocument.presentationml.notesSlide+xml"/>
  <Override PartName="/ppt/tags/tag110.xml" ContentType="application/vnd.openxmlformats-officedocument.presentationml.tags+xml"/>
  <Override PartName="/ppt/notesSlides/notesSlide99.xml" ContentType="application/vnd.openxmlformats-officedocument.presentationml.notesSlide+xml"/>
  <Override PartName="/ppt/tags/tag111.xml" ContentType="application/vnd.openxmlformats-officedocument.presentationml.tags+xml"/>
  <Override PartName="/ppt/notesSlides/notesSlide100.xml" ContentType="application/vnd.openxmlformats-officedocument.presentationml.notesSlide+xml"/>
  <Override PartName="/ppt/tags/tag112.xml" ContentType="application/vnd.openxmlformats-officedocument.presentationml.tags+xml"/>
  <Override PartName="/ppt/notesSlides/notesSlide101.xml" ContentType="application/vnd.openxmlformats-officedocument.presentationml.notesSlide+xml"/>
  <Override PartName="/ppt/tags/tag113.xml" ContentType="application/vnd.openxmlformats-officedocument.presentationml.tags+xml"/>
  <Override PartName="/ppt/notesSlides/notesSlide102.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103.xml" ContentType="application/vnd.openxmlformats-officedocument.presentationml.notesSlide+xml"/>
  <Override PartName="/ppt/tags/tag116.xml" ContentType="application/vnd.openxmlformats-officedocument.presentationml.tags+xml"/>
  <Override PartName="/ppt/notesSlides/notesSlide104.xml" ContentType="application/vnd.openxmlformats-officedocument.presentationml.notesSlide+xml"/>
  <Override PartName="/ppt/tags/tag117.xml" ContentType="application/vnd.openxmlformats-officedocument.presentationml.tags+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6" r:id="rId5"/>
  </p:sldMasterIdLst>
  <p:notesMasterIdLst>
    <p:notesMasterId r:id="rId111"/>
  </p:notesMasterIdLst>
  <p:handoutMasterIdLst>
    <p:handoutMasterId r:id="rId112"/>
  </p:handoutMasterIdLst>
  <p:sldIdLst>
    <p:sldId id="256" r:id="rId6"/>
    <p:sldId id="2145727106" r:id="rId7"/>
    <p:sldId id="2145727064" r:id="rId8"/>
    <p:sldId id="2145727065" r:id="rId9"/>
    <p:sldId id="2228" r:id="rId10"/>
    <p:sldId id="263" r:id="rId11"/>
    <p:sldId id="2145727066" r:id="rId12"/>
    <p:sldId id="2229" r:id="rId13"/>
    <p:sldId id="264" r:id="rId14"/>
    <p:sldId id="2145727067" r:id="rId15"/>
    <p:sldId id="1145" r:id="rId16"/>
    <p:sldId id="2145727073" r:id="rId17"/>
    <p:sldId id="364" r:id="rId18"/>
    <p:sldId id="2145727068" r:id="rId19"/>
    <p:sldId id="2145727069" r:id="rId20"/>
    <p:sldId id="277" r:id="rId21"/>
    <p:sldId id="2145727070" r:id="rId22"/>
    <p:sldId id="1161" r:id="rId23"/>
    <p:sldId id="619" r:id="rId24"/>
    <p:sldId id="2145727107" r:id="rId25"/>
    <p:sldId id="2145727071" r:id="rId26"/>
    <p:sldId id="446" r:id="rId27"/>
    <p:sldId id="308" r:id="rId28"/>
    <p:sldId id="2145727108" r:id="rId29"/>
    <p:sldId id="2145727075" r:id="rId30"/>
    <p:sldId id="2145727076" r:id="rId31"/>
    <p:sldId id="2145727092" r:id="rId32"/>
    <p:sldId id="2145727077" r:id="rId33"/>
    <p:sldId id="2145727078" r:id="rId34"/>
    <p:sldId id="382" r:id="rId35"/>
    <p:sldId id="284" r:id="rId36"/>
    <p:sldId id="2145727128" r:id="rId37"/>
    <p:sldId id="1153" r:id="rId38"/>
    <p:sldId id="2145727072" r:id="rId39"/>
    <p:sldId id="2145727080" r:id="rId40"/>
    <p:sldId id="317" r:id="rId41"/>
    <p:sldId id="319" r:id="rId42"/>
    <p:sldId id="378" r:id="rId43"/>
    <p:sldId id="2145727081" r:id="rId44"/>
    <p:sldId id="306" r:id="rId45"/>
    <p:sldId id="307" r:id="rId46"/>
    <p:sldId id="2145727082" r:id="rId47"/>
    <p:sldId id="2239" r:id="rId48"/>
    <p:sldId id="2145727085" r:id="rId49"/>
    <p:sldId id="2145727086" r:id="rId50"/>
    <p:sldId id="2145727087" r:id="rId51"/>
    <p:sldId id="2145727088" r:id="rId52"/>
    <p:sldId id="2236" r:id="rId53"/>
    <p:sldId id="2237" r:id="rId54"/>
    <p:sldId id="414" r:id="rId55"/>
    <p:sldId id="415" r:id="rId56"/>
    <p:sldId id="416" r:id="rId57"/>
    <p:sldId id="2145727089" r:id="rId58"/>
    <p:sldId id="420" r:id="rId59"/>
    <p:sldId id="421" r:id="rId60"/>
    <p:sldId id="422" r:id="rId61"/>
    <p:sldId id="423" r:id="rId62"/>
    <p:sldId id="425" r:id="rId63"/>
    <p:sldId id="426" r:id="rId64"/>
    <p:sldId id="2145727090" r:id="rId65"/>
    <p:sldId id="2145727094" r:id="rId66"/>
    <p:sldId id="2145727096" r:id="rId67"/>
    <p:sldId id="2145727097" r:id="rId68"/>
    <p:sldId id="2145727098" r:id="rId69"/>
    <p:sldId id="2145727129" r:id="rId70"/>
    <p:sldId id="368" r:id="rId71"/>
    <p:sldId id="502" r:id="rId72"/>
    <p:sldId id="506" r:id="rId73"/>
    <p:sldId id="321" r:id="rId74"/>
    <p:sldId id="507" r:id="rId75"/>
    <p:sldId id="509" r:id="rId76"/>
    <p:sldId id="335" r:id="rId77"/>
    <p:sldId id="510" r:id="rId78"/>
    <p:sldId id="511" r:id="rId79"/>
    <p:sldId id="327" r:id="rId80"/>
    <p:sldId id="450" r:id="rId81"/>
    <p:sldId id="2145727109" r:id="rId82"/>
    <p:sldId id="513" r:id="rId83"/>
    <p:sldId id="397" r:id="rId84"/>
    <p:sldId id="515" r:id="rId85"/>
    <p:sldId id="516" r:id="rId86"/>
    <p:sldId id="329" r:id="rId87"/>
    <p:sldId id="330" r:id="rId88"/>
    <p:sldId id="519" r:id="rId89"/>
    <p:sldId id="332" r:id="rId90"/>
    <p:sldId id="333" r:id="rId91"/>
    <p:sldId id="2145727095" r:id="rId92"/>
    <p:sldId id="337" r:id="rId93"/>
    <p:sldId id="2145727104" r:id="rId94"/>
    <p:sldId id="2145727105" r:id="rId95"/>
    <p:sldId id="2145727091" r:id="rId96"/>
    <p:sldId id="338" r:id="rId97"/>
    <p:sldId id="521" r:id="rId98"/>
    <p:sldId id="343" r:id="rId99"/>
    <p:sldId id="344" r:id="rId100"/>
    <p:sldId id="379" r:id="rId101"/>
    <p:sldId id="377" r:id="rId102"/>
    <p:sldId id="523" r:id="rId103"/>
    <p:sldId id="524" r:id="rId104"/>
    <p:sldId id="530" r:id="rId105"/>
    <p:sldId id="315" r:id="rId106"/>
    <p:sldId id="531" r:id="rId107"/>
    <p:sldId id="358" r:id="rId108"/>
    <p:sldId id="360" r:id="rId109"/>
    <p:sldId id="286" r:id="rId110"/>
  </p:sldIdLst>
  <p:sldSz cx="9144000" cy="5143500" type="screen16x9"/>
  <p:notesSz cx="6858000" cy="9144000"/>
  <p:custDataLst>
    <p:tags r:id="rId11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9">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0E4"/>
    <a:srgbClr val="E3E2E5"/>
    <a:srgbClr val="F5F0DD"/>
    <a:srgbClr val="F4EFDC"/>
    <a:srgbClr val="F3EEDB"/>
    <a:srgbClr val="F2EDDA"/>
    <a:srgbClr val="E1DDD0"/>
    <a:srgbClr val="E6E0CF"/>
    <a:srgbClr val="EBBD22"/>
    <a:srgbClr val="484C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88" autoAdjust="0"/>
    <p:restoredTop sz="87384" autoAdjust="0"/>
  </p:normalViewPr>
  <p:slideViewPr>
    <p:cSldViewPr snapToGrid="0" showGuides="1">
      <p:cViewPr varScale="1">
        <p:scale>
          <a:sx n="121" d="100"/>
          <a:sy n="121" d="100"/>
        </p:scale>
        <p:origin x="1248" y="108"/>
      </p:cViewPr>
      <p:guideLst>
        <p:guide orient="horz" pos="3239"/>
        <p:guide pos="5759"/>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bleStyles" Target="tableStyle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handoutMaster" Target="handoutMasters/handout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ags" Target="tags/tag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730C43E-AA5E-6B46-A1F1-BB0047D6E822}" type="datetimeFigureOut">
              <a:rPr lang="en-US" smtClean="0"/>
              <a:t>6/20/2024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8409768-1E2F-2A40-8D59-42AAD1285CC3}" type="slidenum">
              <a:rPr lang="en-US" smtClean="0"/>
              <a:t>‹#›</a:t>
            </a:fld>
            <a:endParaRPr lang="en-US"/>
          </a:p>
        </p:txBody>
      </p:sp>
    </p:spTree>
    <p:extLst>
      <p:ext uri="{BB962C8B-B14F-4D97-AF65-F5344CB8AC3E}">
        <p14:creationId xmlns:p14="http://schemas.microsoft.com/office/powerpoint/2010/main" val="12514850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8F235D-792C-8C4C-A812-06E713B0B218}" type="datetimeFigureOut">
              <a:rPr lang="en-US" smtClean="0"/>
              <a:t>6/20/2024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69798C-9FC1-714E-BB69-2199F60E7A3D}" type="slidenum">
              <a:rPr lang="en-US" smtClean="0"/>
              <a:t>‹#›</a:t>
            </a:fld>
            <a:endParaRPr lang="en-US"/>
          </a:p>
        </p:txBody>
      </p:sp>
    </p:spTree>
    <p:extLst>
      <p:ext uri="{BB962C8B-B14F-4D97-AF65-F5344CB8AC3E}">
        <p14:creationId xmlns:p14="http://schemas.microsoft.com/office/powerpoint/2010/main" val="35923318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a:t>12/2022 updated; removed electrical safety, hazardous chemicals, fire safety, PPE; already included in system-wide education</a:t>
            </a:r>
          </a:p>
          <a:p>
            <a:r>
              <a:rPr lang="en-US" sz="1000" baseline="0" dirty="0"/>
              <a:t>2023-This PPT is both student/non-employee version</a:t>
            </a:r>
          </a:p>
        </p:txBody>
      </p:sp>
      <p:sp>
        <p:nvSpPr>
          <p:cNvPr id="4" name="Slide Number Placeholder 3"/>
          <p:cNvSpPr>
            <a:spLocks noGrp="1"/>
          </p:cNvSpPr>
          <p:nvPr>
            <p:ph type="sldNum" sz="quarter" idx="5"/>
          </p:nvPr>
        </p:nvSpPr>
        <p:spPr/>
        <p:txBody>
          <a:bodyPr/>
          <a:lstStyle/>
          <a:p>
            <a:fld id="{FD69798C-9FC1-714E-BB69-2199F60E7A3D}" type="slidenum">
              <a:rPr lang="en-US" smtClean="0"/>
              <a:t>1</a:t>
            </a:fld>
            <a:endParaRPr lang="en-US"/>
          </a:p>
        </p:txBody>
      </p:sp>
    </p:spTree>
    <p:extLst>
      <p:ext uri="{BB962C8B-B14F-4D97-AF65-F5344CB8AC3E}">
        <p14:creationId xmlns:p14="http://schemas.microsoft.com/office/powerpoint/2010/main" val="924296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Sisters of Augustine were at Holy Cross prior to Sister of Mercy (region split diocese). 1</a:t>
            </a:r>
            <a:r>
              <a:rPr lang="en-US" baseline="30000" dirty="0"/>
              <a:t>st</a:t>
            </a:r>
            <a:r>
              <a:rPr lang="en-US" dirty="0"/>
              <a:t> Bishop of the Diocese of Miami from Pittsburgh; he invited them down to help serve.. 10 Sisters of Mercy arrived from Pittsburgh who arrived in 1959 to serve the needs of the people. Sr. Innocent was the first Sister of Mercy Administrator of Holy Cross Hospital.</a:t>
            </a:r>
          </a:p>
        </p:txBody>
      </p:sp>
      <p:sp>
        <p:nvSpPr>
          <p:cNvPr id="4" name="Slide Number Placeholder 3"/>
          <p:cNvSpPr>
            <a:spLocks noGrp="1"/>
          </p:cNvSpPr>
          <p:nvPr>
            <p:ph type="sldNum" sz="quarter" idx="5"/>
          </p:nvPr>
        </p:nvSpPr>
        <p:spPr/>
        <p:txBody>
          <a:bodyPr/>
          <a:lstStyle/>
          <a:p>
            <a:fld id="{FD69798C-9FC1-714E-BB69-2199F60E7A3D}" type="slidenum">
              <a:rPr lang="en-US" smtClean="0"/>
              <a:t>10</a:t>
            </a:fld>
            <a:endParaRPr lang="en-US"/>
          </a:p>
        </p:txBody>
      </p:sp>
    </p:spTree>
    <p:extLst>
      <p:ext uri="{BB962C8B-B14F-4D97-AF65-F5344CB8AC3E}">
        <p14:creationId xmlns:p14="http://schemas.microsoft.com/office/powerpoint/2010/main" val="139368222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9798C-9FC1-714E-BB69-2199F60E7A3D}" type="slidenum">
              <a:rPr lang="en-US" smtClean="0"/>
              <a:t>100</a:t>
            </a:fld>
            <a:endParaRPr lang="en-US"/>
          </a:p>
        </p:txBody>
      </p:sp>
    </p:spTree>
    <p:extLst>
      <p:ext uri="{BB962C8B-B14F-4D97-AF65-F5344CB8AC3E}">
        <p14:creationId xmlns:p14="http://schemas.microsoft.com/office/powerpoint/2010/main" val="21573716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4/2019-from</a:t>
            </a:r>
            <a:r>
              <a:rPr lang="en-US" baseline="0" dirty="0"/>
              <a:t> HCH website</a:t>
            </a:r>
            <a:endParaRPr lang="en-US" dirty="0"/>
          </a:p>
        </p:txBody>
      </p:sp>
      <p:sp>
        <p:nvSpPr>
          <p:cNvPr id="4" name="Slide Number Placeholder 3"/>
          <p:cNvSpPr>
            <a:spLocks noGrp="1"/>
          </p:cNvSpPr>
          <p:nvPr>
            <p:ph type="sldNum" sz="quarter" idx="10"/>
          </p:nvPr>
        </p:nvSpPr>
        <p:spPr/>
        <p:txBody>
          <a:bodyPr/>
          <a:lstStyle/>
          <a:p>
            <a:fld id="{6C737B1B-E5B3-4154-81BA-1BDEE5E6C2BF}" type="slidenum">
              <a:rPr lang="en-US" smtClean="0"/>
              <a:t>101</a:t>
            </a:fld>
            <a:endParaRPr lang="en-US"/>
          </a:p>
        </p:txBody>
      </p:sp>
    </p:spTree>
    <p:extLst>
      <p:ext uri="{BB962C8B-B14F-4D97-AF65-F5344CB8AC3E}">
        <p14:creationId xmlns:p14="http://schemas.microsoft.com/office/powerpoint/2010/main" val="4546852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9798C-9FC1-714E-BB69-2199F60E7A3D}" type="slidenum">
              <a:rPr lang="en-US" smtClean="0"/>
              <a:t>102</a:t>
            </a:fld>
            <a:endParaRPr lang="en-US"/>
          </a:p>
        </p:txBody>
      </p:sp>
    </p:spTree>
    <p:extLst>
      <p:ext uri="{BB962C8B-B14F-4D97-AF65-F5344CB8AC3E}">
        <p14:creationId xmlns:p14="http://schemas.microsoft.com/office/powerpoint/2010/main" val="29324258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D4C755-129D-435A-8AF2-A0FB8E52E398}" type="slidenum">
              <a:rPr lang="en-US"/>
              <a:pPr/>
              <a:t>103</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pPr defTabSz="902787" eaLnBrk="0" hangingPunct="0">
              <a:defRPr/>
            </a:pPr>
            <a:r>
              <a:rPr lang="en-US" dirty="0"/>
              <a:t>From HCH website</a:t>
            </a:r>
            <a:r>
              <a:rPr lang="en-US" baseline="0" dirty="0"/>
              <a:t> 4/2019</a:t>
            </a:r>
            <a:endParaRPr lang="en-US" dirty="0"/>
          </a:p>
        </p:txBody>
      </p:sp>
    </p:spTree>
    <p:extLst>
      <p:ext uri="{BB962C8B-B14F-4D97-AF65-F5344CB8AC3E}">
        <p14:creationId xmlns:p14="http://schemas.microsoft.com/office/powerpoint/2010/main" val="111410407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2022-updated image from Lori</a:t>
            </a:r>
          </a:p>
          <a:p>
            <a:r>
              <a:rPr lang="en-US" dirty="0"/>
              <a:t>American Stroke</a:t>
            </a:r>
            <a:r>
              <a:rPr lang="en-US" baseline="0" dirty="0"/>
              <a:t> Association: </a:t>
            </a:r>
            <a:r>
              <a:rPr lang="en-US" dirty="0"/>
              <a:t>www.strokeassociation.org</a:t>
            </a:r>
          </a:p>
        </p:txBody>
      </p:sp>
      <p:sp>
        <p:nvSpPr>
          <p:cNvPr id="4" name="Slide Number Placeholder 3"/>
          <p:cNvSpPr>
            <a:spLocks noGrp="1"/>
          </p:cNvSpPr>
          <p:nvPr>
            <p:ph type="sldNum" sz="quarter" idx="10"/>
          </p:nvPr>
        </p:nvSpPr>
        <p:spPr/>
        <p:txBody>
          <a:bodyPr/>
          <a:lstStyle/>
          <a:p>
            <a:pPr>
              <a:defRPr/>
            </a:pPr>
            <a:fld id="{BEAB684F-EFEE-4A9F-8407-3350F171A847}" type="slidenum">
              <a:rPr lang="en-US" smtClean="0"/>
              <a:pPr>
                <a:defRPr/>
              </a:pPr>
              <a:t>104</a:t>
            </a:fld>
            <a:endParaRPr lang="en-US"/>
          </a:p>
        </p:txBody>
      </p:sp>
    </p:spTree>
    <p:extLst>
      <p:ext uri="{BB962C8B-B14F-4D97-AF65-F5344CB8AC3E}">
        <p14:creationId xmlns:p14="http://schemas.microsoft.com/office/powerpoint/2010/main" val="148800295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69798C-9FC1-714E-BB69-2199F60E7A3D}" type="slidenum">
              <a:rPr lang="en-US" smtClean="0"/>
              <a:t>105</a:t>
            </a:fld>
            <a:endParaRPr lang="en-US"/>
          </a:p>
        </p:txBody>
      </p:sp>
    </p:spTree>
    <p:extLst>
      <p:ext uri="{BB962C8B-B14F-4D97-AF65-F5344CB8AC3E}">
        <p14:creationId xmlns:p14="http://schemas.microsoft.com/office/powerpoint/2010/main" val="813252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consider her to be the American Foundress of Sister of Mercy. She and six other sisters arrived on December 21, 1843 to care for the needs of the people of Pittsburgh, Pennsylvania.  (</a:t>
            </a:r>
          </a:p>
          <a:p>
            <a:r>
              <a:rPr lang="en-US" altLang="en-US" sz="1200" b="1" dirty="0">
                <a:solidFill>
                  <a:srgbClr val="000000"/>
                </a:solidFill>
                <a:cs typeface="Arial" panose="020B0604020202020204" pitchFamily="34" charset="0"/>
              </a:rPr>
              <a:t>This was the first Sisters of Mercy Hospital built in the United States.</a:t>
            </a:r>
            <a:endParaRPr lang="en-US" dirty="0"/>
          </a:p>
        </p:txBody>
      </p:sp>
      <p:sp>
        <p:nvSpPr>
          <p:cNvPr id="4" name="Slide Number Placeholder 3"/>
          <p:cNvSpPr>
            <a:spLocks noGrp="1"/>
          </p:cNvSpPr>
          <p:nvPr>
            <p:ph type="sldNum" sz="quarter" idx="5"/>
          </p:nvPr>
        </p:nvSpPr>
        <p:spPr/>
        <p:txBody>
          <a:bodyPr/>
          <a:lstStyle/>
          <a:p>
            <a:fld id="{FD69798C-9FC1-714E-BB69-2199F60E7A3D}" type="slidenum">
              <a:rPr lang="en-US" smtClean="0"/>
              <a:t>11</a:t>
            </a:fld>
            <a:endParaRPr lang="en-US"/>
          </a:p>
        </p:txBody>
      </p:sp>
    </p:spTree>
    <p:extLst>
      <p:ext uri="{BB962C8B-B14F-4D97-AF65-F5344CB8AC3E}">
        <p14:creationId xmlns:p14="http://schemas.microsoft.com/office/powerpoint/2010/main" val="1106453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12</a:t>
            </a:fld>
            <a:endParaRPr lang="en-US"/>
          </a:p>
        </p:txBody>
      </p:sp>
    </p:spTree>
    <p:extLst>
      <p:ext uri="{BB962C8B-B14F-4D97-AF65-F5344CB8AC3E}">
        <p14:creationId xmlns:p14="http://schemas.microsoft.com/office/powerpoint/2010/main" val="2299532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Reviewed cp 2023</a:t>
            </a:r>
          </a:p>
          <a:p>
            <a:endParaRPr lang="en-US" dirty="0"/>
          </a:p>
        </p:txBody>
      </p:sp>
      <p:sp>
        <p:nvSpPr>
          <p:cNvPr id="4" name="Slide Number Placeholder 3"/>
          <p:cNvSpPr>
            <a:spLocks noGrp="1"/>
          </p:cNvSpPr>
          <p:nvPr>
            <p:ph type="sldNum" sz="quarter" idx="5"/>
          </p:nvPr>
        </p:nvSpPr>
        <p:spPr/>
        <p:txBody>
          <a:bodyPr/>
          <a:lstStyle/>
          <a:p>
            <a:fld id="{FD69798C-9FC1-714E-BB69-2199F60E7A3D}" type="slidenum">
              <a:rPr lang="en-US" smtClean="0"/>
              <a:t>13</a:t>
            </a:fld>
            <a:endParaRPr lang="en-US"/>
          </a:p>
        </p:txBody>
      </p:sp>
    </p:spTree>
    <p:extLst>
      <p:ext uri="{BB962C8B-B14F-4D97-AF65-F5344CB8AC3E}">
        <p14:creationId xmlns:p14="http://schemas.microsoft.com/office/powerpoint/2010/main" val="4281703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69798C-9FC1-714E-BB69-2199F60E7A3D}" type="slidenum">
              <a:rPr lang="en-US" smtClean="0"/>
              <a:t>14</a:t>
            </a:fld>
            <a:endParaRPr lang="en-US"/>
          </a:p>
        </p:txBody>
      </p:sp>
    </p:spTree>
    <p:extLst>
      <p:ext uri="{BB962C8B-B14F-4D97-AF65-F5344CB8AC3E}">
        <p14:creationId xmlns:p14="http://schemas.microsoft.com/office/powerpoint/2010/main" val="1454179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 added to resource 10.28.23</a:t>
            </a:r>
          </a:p>
        </p:txBody>
      </p:sp>
      <p:sp>
        <p:nvSpPr>
          <p:cNvPr id="4" name="Slide Number Placeholder 3"/>
          <p:cNvSpPr>
            <a:spLocks noGrp="1"/>
          </p:cNvSpPr>
          <p:nvPr>
            <p:ph type="sldNum" sz="quarter" idx="5"/>
          </p:nvPr>
        </p:nvSpPr>
        <p:spPr/>
        <p:txBody>
          <a:bodyPr/>
          <a:lstStyle/>
          <a:p>
            <a:fld id="{FD69798C-9FC1-714E-BB69-2199F60E7A3D}" type="slidenum">
              <a:rPr lang="en-US" smtClean="0"/>
              <a:t>15</a:t>
            </a:fld>
            <a:endParaRPr lang="en-US"/>
          </a:p>
        </p:txBody>
      </p:sp>
    </p:spTree>
    <p:extLst>
      <p:ext uri="{BB962C8B-B14F-4D97-AF65-F5344CB8AC3E}">
        <p14:creationId xmlns:p14="http://schemas.microsoft.com/office/powerpoint/2010/main" val="1402452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8.29.23 Removed policy number unable to locate that way</a:t>
            </a:r>
          </a:p>
        </p:txBody>
      </p:sp>
      <p:sp>
        <p:nvSpPr>
          <p:cNvPr id="4" name="Slide Number Placeholder 3"/>
          <p:cNvSpPr>
            <a:spLocks noGrp="1"/>
          </p:cNvSpPr>
          <p:nvPr>
            <p:ph type="sldNum" sz="quarter" idx="5"/>
          </p:nvPr>
        </p:nvSpPr>
        <p:spPr/>
        <p:txBody>
          <a:bodyPr/>
          <a:lstStyle/>
          <a:p>
            <a:fld id="{FD69798C-9FC1-714E-BB69-2199F60E7A3D}" type="slidenum">
              <a:rPr lang="en-US" smtClean="0"/>
              <a:t>16</a:t>
            </a:fld>
            <a:endParaRPr lang="en-US"/>
          </a:p>
        </p:txBody>
      </p:sp>
    </p:spTree>
    <p:extLst>
      <p:ext uri="{BB962C8B-B14F-4D97-AF65-F5344CB8AC3E}">
        <p14:creationId xmlns:p14="http://schemas.microsoft.com/office/powerpoint/2010/main" val="2096992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17</a:t>
            </a:fld>
            <a:endParaRPr lang="en-US"/>
          </a:p>
        </p:txBody>
      </p:sp>
    </p:spTree>
    <p:extLst>
      <p:ext uri="{BB962C8B-B14F-4D97-AF65-F5344CB8AC3E}">
        <p14:creationId xmlns:p14="http://schemas.microsoft.com/office/powerpoint/2010/main" val="3833780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18</a:t>
            </a:fld>
            <a:endParaRPr lang="en-US"/>
          </a:p>
        </p:txBody>
      </p:sp>
    </p:spTree>
    <p:extLst>
      <p:ext uri="{BB962C8B-B14F-4D97-AF65-F5344CB8AC3E}">
        <p14:creationId xmlns:p14="http://schemas.microsoft.com/office/powerpoint/2010/main" val="3801982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8.29.23</a:t>
            </a:r>
            <a:r>
              <a:rPr lang="en-US" b="0" i="0" dirty="0">
                <a:solidFill>
                  <a:srgbClr val="182D4A"/>
                </a:solidFill>
                <a:effectLst/>
                <a:latin typeface="Roboto" panose="02000000000000000000" pitchFamily="2" charset="0"/>
              </a:rPr>
              <a:t>PolicyStat ID10116253</a:t>
            </a:r>
            <a:endParaRPr lang="en-US" dirty="0"/>
          </a:p>
        </p:txBody>
      </p:sp>
      <p:sp>
        <p:nvSpPr>
          <p:cNvPr id="4" name="Slide Number Placeholder 3"/>
          <p:cNvSpPr>
            <a:spLocks noGrp="1"/>
          </p:cNvSpPr>
          <p:nvPr>
            <p:ph type="sldNum" sz="quarter" idx="5"/>
          </p:nvPr>
        </p:nvSpPr>
        <p:spPr/>
        <p:txBody>
          <a:bodyPr/>
          <a:lstStyle/>
          <a:p>
            <a:fld id="{FD69798C-9FC1-714E-BB69-2199F60E7A3D}" type="slidenum">
              <a:rPr lang="en-US" smtClean="0"/>
              <a:t>19</a:t>
            </a:fld>
            <a:endParaRPr lang="en-US"/>
          </a:p>
        </p:txBody>
      </p:sp>
    </p:spTree>
    <p:extLst>
      <p:ext uri="{BB962C8B-B14F-4D97-AF65-F5344CB8AC3E}">
        <p14:creationId xmlns:p14="http://schemas.microsoft.com/office/powerpoint/2010/main" val="2139209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2</a:t>
            </a:fld>
            <a:endParaRPr lang="en-US"/>
          </a:p>
        </p:txBody>
      </p:sp>
    </p:spTree>
    <p:extLst>
      <p:ext uri="{BB962C8B-B14F-4D97-AF65-F5344CB8AC3E}">
        <p14:creationId xmlns:p14="http://schemas.microsoft.com/office/powerpoint/2010/main" val="516610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2023</a:t>
            </a:r>
          </a:p>
        </p:txBody>
      </p:sp>
      <p:sp>
        <p:nvSpPr>
          <p:cNvPr id="4" name="Slide Number Placeholder 3"/>
          <p:cNvSpPr>
            <a:spLocks noGrp="1"/>
          </p:cNvSpPr>
          <p:nvPr>
            <p:ph type="sldNum" sz="quarter" idx="5"/>
          </p:nvPr>
        </p:nvSpPr>
        <p:spPr/>
        <p:txBody>
          <a:bodyPr/>
          <a:lstStyle/>
          <a:p>
            <a:fld id="{FD69798C-9FC1-714E-BB69-2199F60E7A3D}" type="slidenum">
              <a:rPr lang="en-US" smtClean="0"/>
              <a:t>20</a:t>
            </a:fld>
            <a:endParaRPr lang="en-US"/>
          </a:p>
        </p:txBody>
      </p:sp>
    </p:spTree>
    <p:extLst>
      <p:ext uri="{BB962C8B-B14F-4D97-AF65-F5344CB8AC3E}">
        <p14:creationId xmlns:p14="http://schemas.microsoft.com/office/powerpoint/2010/main" val="279740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21</a:t>
            </a:fld>
            <a:endParaRPr lang="en-US"/>
          </a:p>
        </p:txBody>
      </p:sp>
    </p:spTree>
    <p:extLst>
      <p:ext uri="{BB962C8B-B14F-4D97-AF65-F5344CB8AC3E}">
        <p14:creationId xmlns:p14="http://schemas.microsoft.com/office/powerpoint/2010/main" val="2531804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22</a:t>
            </a:fld>
            <a:endParaRPr lang="en-US"/>
          </a:p>
        </p:txBody>
      </p:sp>
    </p:spTree>
    <p:extLst>
      <p:ext uri="{BB962C8B-B14F-4D97-AF65-F5344CB8AC3E}">
        <p14:creationId xmlns:p14="http://schemas.microsoft.com/office/powerpoint/2010/main" val="2735324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23</a:t>
            </a:fld>
            <a:endParaRPr lang="en-US"/>
          </a:p>
        </p:txBody>
      </p:sp>
    </p:spTree>
    <p:extLst>
      <p:ext uri="{BB962C8B-B14F-4D97-AF65-F5344CB8AC3E}">
        <p14:creationId xmlns:p14="http://schemas.microsoft.com/office/powerpoint/2010/main" val="1126531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24</a:t>
            </a:fld>
            <a:endParaRPr lang="en-US"/>
          </a:p>
        </p:txBody>
      </p:sp>
    </p:spTree>
    <p:extLst>
      <p:ext uri="{BB962C8B-B14F-4D97-AF65-F5344CB8AC3E}">
        <p14:creationId xmlns:p14="http://schemas.microsoft.com/office/powerpoint/2010/main" val="2780438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xfrm>
            <a:off x="685800" y="1143000"/>
            <a:ext cx="5486400" cy="3086100"/>
          </a:xfrm>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3/2019-added 5</a:t>
            </a:r>
            <a:r>
              <a:rPr lang="en-US" baseline="30000" dirty="0"/>
              <a:t>th</a:t>
            </a:r>
            <a:r>
              <a:rPr lang="en-US" dirty="0"/>
              <a:t> P-Preference</a:t>
            </a:r>
          </a:p>
        </p:txBody>
      </p:sp>
    </p:spTree>
    <p:extLst>
      <p:ext uri="{BB962C8B-B14F-4D97-AF65-F5344CB8AC3E}">
        <p14:creationId xmlns:p14="http://schemas.microsoft.com/office/powerpoint/2010/main" val="412388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EAB684F-EFEE-4A9F-8407-3350F171A847}" type="slidenum">
              <a:rPr lang="en-US" smtClean="0"/>
              <a:pPr>
                <a:defRPr/>
              </a:pPr>
              <a:t>26</a:t>
            </a:fld>
            <a:endParaRPr lang="en-US"/>
          </a:p>
        </p:txBody>
      </p:sp>
    </p:spTree>
    <p:extLst>
      <p:ext uri="{BB962C8B-B14F-4D97-AF65-F5344CB8AC3E}">
        <p14:creationId xmlns:p14="http://schemas.microsoft.com/office/powerpoint/2010/main" val="2284084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27</a:t>
            </a:fld>
            <a:endParaRPr lang="en-US"/>
          </a:p>
        </p:txBody>
      </p:sp>
    </p:spTree>
    <p:extLst>
      <p:ext uri="{BB962C8B-B14F-4D97-AF65-F5344CB8AC3E}">
        <p14:creationId xmlns:p14="http://schemas.microsoft.com/office/powerpoint/2010/main" val="3513459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406400" y="698500"/>
            <a:ext cx="6196013" cy="3486150"/>
          </a:xfrm>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10.28.23 reviewed</a:t>
            </a:r>
          </a:p>
        </p:txBody>
      </p:sp>
    </p:spTree>
    <p:extLst>
      <p:ext uri="{BB962C8B-B14F-4D97-AF65-F5344CB8AC3E}">
        <p14:creationId xmlns:p14="http://schemas.microsoft.com/office/powerpoint/2010/main" val="2787335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10.28.23 Reviewed includes </a:t>
            </a:r>
          </a:p>
        </p:txBody>
      </p:sp>
      <p:sp>
        <p:nvSpPr>
          <p:cNvPr id="4" name="Slide Number Placeholder 3"/>
          <p:cNvSpPr>
            <a:spLocks noGrp="1"/>
          </p:cNvSpPr>
          <p:nvPr>
            <p:ph type="sldNum" sz="quarter" idx="10"/>
          </p:nvPr>
        </p:nvSpPr>
        <p:spPr/>
        <p:txBody>
          <a:bodyPr/>
          <a:lstStyle/>
          <a:p>
            <a:pPr>
              <a:defRPr/>
            </a:pPr>
            <a:fld id="{BEAB684F-EFEE-4A9F-8407-3350F171A847}" type="slidenum">
              <a:rPr lang="en-US" smtClean="0"/>
              <a:pPr>
                <a:defRPr/>
              </a:pPr>
              <a:t>29</a:t>
            </a:fld>
            <a:endParaRPr lang="en-US"/>
          </a:p>
        </p:txBody>
      </p:sp>
    </p:spTree>
    <p:extLst>
      <p:ext uri="{BB962C8B-B14F-4D97-AF65-F5344CB8AC3E}">
        <p14:creationId xmlns:p14="http://schemas.microsoft.com/office/powerpoint/2010/main" val="3676414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3</a:t>
            </a:fld>
            <a:endParaRPr lang="en-US"/>
          </a:p>
        </p:txBody>
      </p:sp>
    </p:spTree>
    <p:extLst>
      <p:ext uri="{BB962C8B-B14F-4D97-AF65-F5344CB8AC3E}">
        <p14:creationId xmlns:p14="http://schemas.microsoft.com/office/powerpoint/2010/main" val="25410296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5/2022-updated screenshots</a:t>
            </a:r>
          </a:p>
        </p:txBody>
      </p:sp>
      <p:sp>
        <p:nvSpPr>
          <p:cNvPr id="4" name="Slide Number Placeholder 3"/>
          <p:cNvSpPr>
            <a:spLocks noGrp="1"/>
          </p:cNvSpPr>
          <p:nvPr>
            <p:ph type="sldNum" sz="quarter" idx="10"/>
          </p:nvPr>
        </p:nvSpPr>
        <p:spPr/>
        <p:txBody>
          <a:bodyPr/>
          <a:lstStyle/>
          <a:p>
            <a:fld id="{FD69798C-9FC1-714E-BB69-2199F60E7A3D}" type="slidenum">
              <a:rPr lang="en-US" smtClean="0"/>
              <a:t>30</a:t>
            </a:fld>
            <a:endParaRPr lang="en-US"/>
          </a:p>
        </p:txBody>
      </p:sp>
    </p:spTree>
    <p:extLst>
      <p:ext uri="{BB962C8B-B14F-4D97-AF65-F5344CB8AC3E}">
        <p14:creationId xmlns:p14="http://schemas.microsoft.com/office/powerpoint/2010/main" val="940427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12.1.2023 Shawnie Turner-Rigg &lt;Shawnie.Turner-Rigg@holy-cross.com&gt;</a:t>
            </a:r>
          </a:p>
        </p:txBody>
      </p:sp>
      <p:sp>
        <p:nvSpPr>
          <p:cNvPr id="4" name="Slide Number Placeholder 3"/>
          <p:cNvSpPr>
            <a:spLocks noGrp="1"/>
          </p:cNvSpPr>
          <p:nvPr>
            <p:ph type="sldNum" sz="quarter" idx="5"/>
          </p:nvPr>
        </p:nvSpPr>
        <p:spPr/>
        <p:txBody>
          <a:bodyPr/>
          <a:lstStyle/>
          <a:p>
            <a:fld id="{FD69798C-9FC1-714E-BB69-2199F60E7A3D}" type="slidenum">
              <a:rPr lang="en-US" smtClean="0"/>
              <a:t>31</a:t>
            </a:fld>
            <a:endParaRPr lang="en-US"/>
          </a:p>
        </p:txBody>
      </p:sp>
    </p:spTree>
    <p:extLst>
      <p:ext uri="{BB962C8B-B14F-4D97-AF65-F5344CB8AC3E}">
        <p14:creationId xmlns:p14="http://schemas.microsoft.com/office/powerpoint/2010/main" val="1328115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12.1.2023 Martti being updated</a:t>
            </a:r>
          </a:p>
        </p:txBody>
      </p:sp>
      <p:sp>
        <p:nvSpPr>
          <p:cNvPr id="4" name="Slide Number Placeholder 3"/>
          <p:cNvSpPr>
            <a:spLocks noGrp="1"/>
          </p:cNvSpPr>
          <p:nvPr>
            <p:ph type="sldNum" sz="quarter" idx="5"/>
          </p:nvPr>
        </p:nvSpPr>
        <p:spPr/>
        <p:txBody>
          <a:bodyPr/>
          <a:lstStyle/>
          <a:p>
            <a:fld id="{FD69798C-9FC1-714E-BB69-2199F60E7A3D}" type="slidenum">
              <a:rPr lang="en-US" smtClean="0"/>
              <a:t>32</a:t>
            </a:fld>
            <a:endParaRPr lang="en-US"/>
          </a:p>
        </p:txBody>
      </p:sp>
    </p:spTree>
    <p:extLst>
      <p:ext uri="{BB962C8B-B14F-4D97-AF65-F5344CB8AC3E}">
        <p14:creationId xmlns:p14="http://schemas.microsoft.com/office/powerpoint/2010/main" val="2450197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69798C-9FC1-714E-BB69-2199F60E7A3D}" type="slidenum">
              <a:rPr lang="en-US" smtClean="0"/>
              <a:t>33</a:t>
            </a:fld>
            <a:endParaRPr lang="en-US"/>
          </a:p>
        </p:txBody>
      </p:sp>
    </p:spTree>
    <p:extLst>
      <p:ext uri="{BB962C8B-B14F-4D97-AF65-F5344CB8AC3E}">
        <p14:creationId xmlns:p14="http://schemas.microsoft.com/office/powerpoint/2010/main" val="2921538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a:t>
            </a:r>
          </a:p>
          <a:p>
            <a:pPr eaLnBrk="1" hangingPunct="1">
              <a:spcBef>
                <a:spcPct val="0"/>
              </a:spcBef>
            </a:pPr>
            <a:endParaRPr lang="en-US" dirty="0"/>
          </a:p>
        </p:txBody>
      </p:sp>
      <p:sp>
        <p:nvSpPr>
          <p:cNvPr id="901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9A9B134-FC22-43AB-8FD1-9E4E71C30151}" type="slidenum">
              <a:rPr lang="en-US" smtClean="0">
                <a:solidFill>
                  <a:srgbClr val="000000"/>
                </a:solidFill>
                <a:latin typeface="Arial" charset="0"/>
              </a:rPr>
              <a:pPr fontAlgn="base">
                <a:spcBef>
                  <a:spcPct val="0"/>
                </a:spcBef>
                <a:spcAft>
                  <a:spcPct val="0"/>
                </a:spcAft>
              </a:pPr>
              <a:t>34</a:t>
            </a:fld>
            <a:endParaRPr lang="en-US">
              <a:solidFill>
                <a:srgbClr val="000000"/>
              </a:solidFill>
              <a:latin typeface="Arial" charset="0"/>
            </a:endParaRPr>
          </a:p>
        </p:txBody>
      </p:sp>
    </p:spTree>
    <p:extLst>
      <p:ext uri="{BB962C8B-B14F-4D97-AF65-F5344CB8AC3E}">
        <p14:creationId xmlns:p14="http://schemas.microsoft.com/office/powerpoint/2010/main" val="2752009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35</a:t>
            </a:fld>
            <a:endParaRPr lang="en-US"/>
          </a:p>
        </p:txBody>
      </p:sp>
    </p:spTree>
    <p:extLst>
      <p:ext uri="{BB962C8B-B14F-4D97-AF65-F5344CB8AC3E}">
        <p14:creationId xmlns:p14="http://schemas.microsoft.com/office/powerpoint/2010/main" val="153108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Diversity &amp; Inclusion in NNCO topic</a:t>
            </a:r>
          </a:p>
        </p:txBody>
      </p:sp>
      <p:sp>
        <p:nvSpPr>
          <p:cNvPr id="4" name="Slide Number Placeholder 3"/>
          <p:cNvSpPr>
            <a:spLocks noGrp="1"/>
          </p:cNvSpPr>
          <p:nvPr>
            <p:ph type="sldNum" sz="quarter" idx="5"/>
          </p:nvPr>
        </p:nvSpPr>
        <p:spPr/>
        <p:txBody>
          <a:bodyPr/>
          <a:lstStyle/>
          <a:p>
            <a:fld id="{FD69798C-9FC1-714E-BB69-2199F60E7A3D}" type="slidenum">
              <a:rPr lang="en-US" smtClean="0"/>
              <a:t>36</a:t>
            </a:fld>
            <a:endParaRPr lang="en-US"/>
          </a:p>
        </p:txBody>
      </p:sp>
    </p:spTree>
    <p:extLst>
      <p:ext uri="{BB962C8B-B14F-4D97-AF65-F5344CB8AC3E}">
        <p14:creationId xmlns:p14="http://schemas.microsoft.com/office/powerpoint/2010/main" val="2489864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5/29-2020 updated bullet points</a:t>
            </a:r>
          </a:p>
        </p:txBody>
      </p:sp>
      <p:sp>
        <p:nvSpPr>
          <p:cNvPr id="4" name="Slide Number Placeholder 3"/>
          <p:cNvSpPr>
            <a:spLocks noGrp="1"/>
          </p:cNvSpPr>
          <p:nvPr>
            <p:ph type="sldNum" sz="quarter" idx="5"/>
          </p:nvPr>
        </p:nvSpPr>
        <p:spPr/>
        <p:txBody>
          <a:bodyPr/>
          <a:lstStyle/>
          <a:p>
            <a:fld id="{FD69798C-9FC1-714E-BB69-2199F60E7A3D}" type="slidenum">
              <a:rPr lang="en-US" smtClean="0"/>
              <a:t>37</a:t>
            </a:fld>
            <a:endParaRPr lang="en-US"/>
          </a:p>
        </p:txBody>
      </p:sp>
    </p:spTree>
    <p:extLst>
      <p:ext uri="{BB962C8B-B14F-4D97-AF65-F5344CB8AC3E}">
        <p14:creationId xmlns:p14="http://schemas.microsoft.com/office/powerpoint/2010/main" val="7077727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5/29/2020 updated</a:t>
            </a:r>
          </a:p>
        </p:txBody>
      </p:sp>
      <p:sp>
        <p:nvSpPr>
          <p:cNvPr id="4" name="Slide Number Placeholder 3"/>
          <p:cNvSpPr>
            <a:spLocks noGrp="1"/>
          </p:cNvSpPr>
          <p:nvPr>
            <p:ph type="sldNum" sz="quarter" idx="10"/>
          </p:nvPr>
        </p:nvSpPr>
        <p:spPr/>
        <p:txBody>
          <a:bodyPr/>
          <a:lstStyle/>
          <a:p>
            <a:fld id="{FD69798C-9FC1-714E-BB69-2199F60E7A3D}" type="slidenum">
              <a:rPr lang="en-US" smtClean="0"/>
              <a:t>38</a:t>
            </a:fld>
            <a:endParaRPr lang="en-US"/>
          </a:p>
        </p:txBody>
      </p:sp>
    </p:spTree>
    <p:extLst>
      <p:ext uri="{BB962C8B-B14F-4D97-AF65-F5344CB8AC3E}">
        <p14:creationId xmlns:p14="http://schemas.microsoft.com/office/powerpoint/2010/main" val="16167231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39</a:t>
            </a:fld>
            <a:endParaRPr lang="en-US"/>
          </a:p>
        </p:txBody>
      </p:sp>
    </p:spTree>
    <p:extLst>
      <p:ext uri="{BB962C8B-B14F-4D97-AF65-F5344CB8AC3E}">
        <p14:creationId xmlns:p14="http://schemas.microsoft.com/office/powerpoint/2010/main" val="920813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from Local Ministry Orientation 2021</a:t>
            </a:r>
          </a:p>
          <a:p>
            <a:r>
              <a:rPr lang="en-US" dirty="0"/>
              <a:t>Reviewed cp 2023</a:t>
            </a:r>
          </a:p>
        </p:txBody>
      </p:sp>
      <p:sp>
        <p:nvSpPr>
          <p:cNvPr id="4" name="Slide Number Placeholder 3"/>
          <p:cNvSpPr>
            <a:spLocks noGrp="1"/>
          </p:cNvSpPr>
          <p:nvPr>
            <p:ph type="sldNum" sz="quarter" idx="5"/>
          </p:nvPr>
        </p:nvSpPr>
        <p:spPr/>
        <p:txBody>
          <a:bodyPr/>
          <a:lstStyle/>
          <a:p>
            <a:fld id="{FD69798C-9FC1-714E-BB69-2199F60E7A3D}" type="slidenum">
              <a:rPr lang="en-US" smtClean="0"/>
              <a:t>4</a:t>
            </a:fld>
            <a:endParaRPr lang="en-US"/>
          </a:p>
        </p:txBody>
      </p:sp>
    </p:spTree>
    <p:extLst>
      <p:ext uri="{BB962C8B-B14F-4D97-AF65-F5344CB8AC3E}">
        <p14:creationId xmlns:p14="http://schemas.microsoft.com/office/powerpoint/2010/main" val="5677250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6335727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685800" y="1143000"/>
            <a:ext cx="5486400" cy="3086100"/>
          </a:xfrm>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7264544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10.28.23 Upload the 2024 National safety Goals summary</a:t>
            </a:r>
          </a:p>
        </p:txBody>
      </p:sp>
      <p:sp>
        <p:nvSpPr>
          <p:cNvPr id="4" name="Slide Number Placeholder 3"/>
          <p:cNvSpPr>
            <a:spLocks noGrp="1"/>
          </p:cNvSpPr>
          <p:nvPr>
            <p:ph type="sldNum" sz="quarter" idx="10"/>
          </p:nvPr>
        </p:nvSpPr>
        <p:spPr/>
        <p:txBody>
          <a:bodyPr/>
          <a:lstStyle/>
          <a:p>
            <a:fld id="{FD69798C-9FC1-714E-BB69-2199F60E7A3D}" type="slidenum">
              <a:rPr lang="en-US" smtClean="0"/>
              <a:t>42</a:t>
            </a:fld>
            <a:endParaRPr lang="en-US"/>
          </a:p>
        </p:txBody>
      </p:sp>
    </p:spTree>
    <p:extLst>
      <p:ext uri="{BB962C8B-B14F-4D97-AF65-F5344CB8AC3E}">
        <p14:creationId xmlns:p14="http://schemas.microsoft.com/office/powerpoint/2010/main" val="16656263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69798C-9FC1-714E-BB69-2199F60E7A3D}" type="slidenum">
              <a:rPr lang="en-US" smtClean="0"/>
              <a:t>43</a:t>
            </a:fld>
            <a:endParaRPr lang="en-US"/>
          </a:p>
        </p:txBody>
      </p:sp>
    </p:spTree>
    <p:extLst>
      <p:ext uri="{BB962C8B-B14F-4D97-AF65-F5344CB8AC3E}">
        <p14:creationId xmlns:p14="http://schemas.microsoft.com/office/powerpoint/2010/main" val="35229324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3364A2-EDEF-4EDF-A221-E0117C922311}" type="slidenum">
              <a:rPr lang="en-US" smtClean="0"/>
              <a:t>44</a:t>
            </a:fld>
            <a:endParaRPr lang="en-US"/>
          </a:p>
        </p:txBody>
      </p:sp>
    </p:spTree>
    <p:extLst>
      <p:ext uri="{BB962C8B-B14F-4D97-AF65-F5344CB8AC3E}">
        <p14:creationId xmlns:p14="http://schemas.microsoft.com/office/powerpoint/2010/main" val="5377415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45</a:t>
            </a:fld>
            <a:endParaRPr lang="en-US"/>
          </a:p>
        </p:txBody>
      </p:sp>
    </p:spTree>
    <p:extLst>
      <p:ext uri="{BB962C8B-B14F-4D97-AF65-F5344CB8AC3E}">
        <p14:creationId xmlns:p14="http://schemas.microsoft.com/office/powerpoint/2010/main" val="25607657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46</a:t>
            </a:fld>
            <a:endParaRPr lang="en-US"/>
          </a:p>
        </p:txBody>
      </p:sp>
    </p:spTree>
    <p:extLst>
      <p:ext uri="{BB962C8B-B14F-4D97-AF65-F5344CB8AC3E}">
        <p14:creationId xmlns:p14="http://schemas.microsoft.com/office/powerpoint/2010/main" val="16444727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69798C-9FC1-714E-BB69-2199F60E7A3D}" type="slidenum">
              <a:rPr lang="en-US" smtClean="0"/>
              <a:t>47</a:t>
            </a:fld>
            <a:endParaRPr lang="en-US"/>
          </a:p>
        </p:txBody>
      </p:sp>
    </p:spTree>
    <p:extLst>
      <p:ext uri="{BB962C8B-B14F-4D97-AF65-F5344CB8AC3E}">
        <p14:creationId xmlns:p14="http://schemas.microsoft.com/office/powerpoint/2010/main" val="27095541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48</a:t>
            </a:fld>
            <a:endParaRPr lang="en-US"/>
          </a:p>
        </p:txBody>
      </p:sp>
    </p:spTree>
    <p:extLst>
      <p:ext uri="{BB962C8B-B14F-4D97-AF65-F5344CB8AC3E}">
        <p14:creationId xmlns:p14="http://schemas.microsoft.com/office/powerpoint/2010/main" val="5829773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69798C-9FC1-714E-BB69-2199F60E7A3D}" type="slidenum">
              <a:rPr lang="en-US" smtClean="0"/>
              <a:t>49</a:t>
            </a:fld>
            <a:endParaRPr lang="en-US"/>
          </a:p>
        </p:txBody>
      </p:sp>
    </p:spTree>
    <p:extLst>
      <p:ext uri="{BB962C8B-B14F-4D97-AF65-F5344CB8AC3E}">
        <p14:creationId xmlns:p14="http://schemas.microsoft.com/office/powerpoint/2010/main" val="1523166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5</a:t>
            </a:fld>
            <a:endParaRPr lang="en-US"/>
          </a:p>
        </p:txBody>
      </p:sp>
    </p:spTree>
    <p:extLst>
      <p:ext uri="{BB962C8B-B14F-4D97-AF65-F5344CB8AC3E}">
        <p14:creationId xmlns:p14="http://schemas.microsoft.com/office/powerpoint/2010/main" val="27165115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AB684F-EFEE-4A9F-8407-3350F171A847}" type="slidenum">
              <a:rPr lang="en-US" smtClean="0"/>
              <a:pPr>
                <a:defRPr/>
              </a:pPr>
              <a:t>50</a:t>
            </a:fld>
            <a:endParaRPr lang="en-US"/>
          </a:p>
        </p:txBody>
      </p:sp>
    </p:spTree>
    <p:extLst>
      <p:ext uri="{BB962C8B-B14F-4D97-AF65-F5344CB8AC3E}">
        <p14:creationId xmlns:p14="http://schemas.microsoft.com/office/powerpoint/2010/main" val="11048613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3FA561-A948-46FA-98A0-E5582D216AC5}" type="slidenum">
              <a:rPr lang="en-US"/>
              <a:pPr/>
              <a:t>51</a:t>
            </a:fld>
            <a:endParaRPr lang="en-US"/>
          </a:p>
        </p:txBody>
      </p:sp>
      <p:sp>
        <p:nvSpPr>
          <p:cNvPr id="960514" name="Rectangle 2"/>
          <p:cNvSpPr>
            <a:spLocks noGrp="1" noRot="1" noChangeAspect="1" noChangeArrowheads="1" noTextEdit="1"/>
          </p:cNvSpPr>
          <p:nvPr>
            <p:ph type="sldImg"/>
          </p:nvPr>
        </p:nvSpPr>
        <p:spPr>
          <a:xfrm>
            <a:off x="411163" y="698500"/>
            <a:ext cx="6189662" cy="3482975"/>
          </a:xfrm>
          <a:ln/>
        </p:spPr>
      </p:sp>
      <p:sp>
        <p:nvSpPr>
          <p:cNvPr id="960515" name="Rectangle 3"/>
          <p:cNvSpPr>
            <a:spLocks noGrp="1" noChangeArrowheads="1"/>
          </p:cNvSpPr>
          <p:nvPr>
            <p:ph type="body" idx="1"/>
          </p:nvPr>
        </p:nvSpPr>
        <p:spPr/>
        <p:txBody>
          <a:bodyPr/>
          <a:lstStyle/>
          <a:p>
            <a:r>
              <a:rPr lang="en-US" dirty="0"/>
              <a:t>http://flboardofmedicine.gov/general-faqs/</a:t>
            </a:r>
          </a:p>
          <a:p>
            <a:pPr defTabSz="931766">
              <a:defRPr/>
            </a:pPr>
            <a:r>
              <a:rPr lang="en-US" dirty="0"/>
              <a:t>http://www.flprn.org/faqs</a:t>
            </a:r>
          </a:p>
          <a:p>
            <a:endParaRPr lang="en-US" dirty="0"/>
          </a:p>
        </p:txBody>
      </p:sp>
    </p:spTree>
    <p:extLst>
      <p:ext uri="{BB962C8B-B14F-4D97-AF65-F5344CB8AC3E}">
        <p14:creationId xmlns:p14="http://schemas.microsoft.com/office/powerpoint/2010/main" val="20049505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38D9F8-BABD-49A0-8F67-ADA139AE5217}" type="slidenum">
              <a:rPr lang="en-US"/>
              <a:pPr/>
              <a:t>52</a:t>
            </a:fld>
            <a:endParaRPr lang="en-US"/>
          </a:p>
        </p:txBody>
      </p:sp>
      <p:sp>
        <p:nvSpPr>
          <p:cNvPr id="964610" name="Rectangle 2"/>
          <p:cNvSpPr>
            <a:spLocks noGrp="1" noRot="1" noChangeAspect="1" noChangeArrowheads="1" noTextEdit="1"/>
          </p:cNvSpPr>
          <p:nvPr>
            <p:ph type="sldImg"/>
          </p:nvPr>
        </p:nvSpPr>
        <p:spPr>
          <a:xfrm>
            <a:off x="411163" y="698500"/>
            <a:ext cx="6189662" cy="3482975"/>
          </a:xfrm>
          <a:ln/>
        </p:spPr>
      </p:sp>
      <p:sp>
        <p:nvSpPr>
          <p:cNvPr id="964611" name="Rectangle 3"/>
          <p:cNvSpPr>
            <a:spLocks noGrp="1" noChangeArrowheads="1"/>
          </p:cNvSpPr>
          <p:nvPr>
            <p:ph type="body" idx="1"/>
          </p:nvPr>
        </p:nvSpPr>
        <p:spPr/>
        <p:txBody>
          <a:bodyPr/>
          <a:lstStyle/>
          <a:p>
            <a:r>
              <a:rPr lang="en-US" dirty="0"/>
              <a:t>http://www.flprn.org/faqs</a:t>
            </a:r>
          </a:p>
        </p:txBody>
      </p:sp>
    </p:spTree>
    <p:extLst>
      <p:ext uri="{BB962C8B-B14F-4D97-AF65-F5344CB8AC3E}">
        <p14:creationId xmlns:p14="http://schemas.microsoft.com/office/powerpoint/2010/main" val="5476915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4/14/2020 www.flhealthsource.gov/board-members-impairment-programs.</a:t>
            </a:r>
          </a:p>
        </p:txBody>
      </p:sp>
      <p:sp>
        <p:nvSpPr>
          <p:cNvPr id="4" name="Slide Number Placeholder 3"/>
          <p:cNvSpPr>
            <a:spLocks noGrp="1"/>
          </p:cNvSpPr>
          <p:nvPr>
            <p:ph type="sldNum" sz="quarter" idx="10"/>
          </p:nvPr>
        </p:nvSpPr>
        <p:spPr/>
        <p:txBody>
          <a:bodyPr/>
          <a:lstStyle/>
          <a:p>
            <a:fld id="{FD69798C-9FC1-714E-BB69-2199F60E7A3D}" type="slidenum">
              <a:rPr lang="en-US" smtClean="0"/>
              <a:t>53</a:t>
            </a:fld>
            <a:endParaRPr lang="en-US"/>
          </a:p>
        </p:txBody>
      </p:sp>
    </p:spTree>
    <p:extLst>
      <p:ext uri="{BB962C8B-B14F-4D97-AF65-F5344CB8AC3E}">
        <p14:creationId xmlns:p14="http://schemas.microsoft.com/office/powerpoint/2010/main" val="35993903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E9F1AB-DA89-41C3-AA4B-264EEB041C65}" type="slidenum">
              <a:rPr lang="en-US"/>
              <a:pPr/>
              <a:t>54</a:t>
            </a:fld>
            <a:endParaRPr lang="en-US"/>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p:txBody>
          <a:bodyPr/>
          <a:lstStyle/>
          <a:p>
            <a:r>
              <a:rPr lang="en-US" dirty="0"/>
              <a:t>Updated from policy-revised 3/17/2014; next </a:t>
            </a:r>
            <a:r>
              <a:rPr lang="en-US"/>
              <a:t>policy</a:t>
            </a:r>
            <a:r>
              <a:rPr lang="en-US" baseline="0"/>
              <a:t> review 12/11/2021</a:t>
            </a:r>
            <a:endParaRPr lang="en-US" dirty="0"/>
          </a:p>
        </p:txBody>
      </p:sp>
    </p:spTree>
    <p:extLst>
      <p:ext uri="{BB962C8B-B14F-4D97-AF65-F5344CB8AC3E}">
        <p14:creationId xmlns:p14="http://schemas.microsoft.com/office/powerpoint/2010/main" val="18635041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8B60C8-A54E-4EEC-A824-AD6C5F23965D}" type="slidenum">
              <a:rPr lang="en-US"/>
              <a:pPr/>
              <a:t>55</a:t>
            </a:fld>
            <a:endParaRPr lang="en-US"/>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666539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EAB684F-EFEE-4A9F-8407-3350F171A847}" type="slidenum">
              <a:rPr lang="en-US" smtClean="0"/>
              <a:pPr>
                <a:defRPr/>
              </a:pPr>
              <a:t>56</a:t>
            </a:fld>
            <a:endParaRPr lang="en-US"/>
          </a:p>
        </p:txBody>
      </p:sp>
    </p:spTree>
    <p:extLst>
      <p:ext uri="{BB962C8B-B14F-4D97-AF65-F5344CB8AC3E}">
        <p14:creationId xmlns:p14="http://schemas.microsoft.com/office/powerpoint/2010/main" val="1002964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CBEE3C-674C-40E3-A806-97BF55B53055}" type="slidenum">
              <a:rPr lang="en-US"/>
              <a:pPr/>
              <a:t>57</a:t>
            </a:fld>
            <a:endParaRPr lang="en-US"/>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41402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F68AB2-CC8B-4639-A034-852E86770D71}" type="slidenum">
              <a:rPr lang="en-US"/>
              <a:pPr/>
              <a:t>58</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pPr algn="r" fontAlgn="base"/>
            <a:r>
              <a:rPr lang="en-US" dirty="0"/>
              <a:t>As of 10/28/2023, based</a:t>
            </a:r>
            <a:r>
              <a:rPr lang="en-US" baseline="0" dirty="0"/>
              <a:t> on policy last reviewed </a:t>
            </a:r>
            <a:r>
              <a:rPr lang="en-US" b="0" i="0" dirty="0" err="1">
                <a:solidFill>
                  <a:srgbClr val="516177"/>
                </a:solidFill>
                <a:effectLst/>
                <a:latin typeface="Roboto" panose="02000000000000000000" pitchFamily="2" charset="0"/>
              </a:rPr>
              <a:t>Reviewed</a:t>
            </a:r>
            <a:endParaRPr lang="en-US" b="0" i="0" dirty="0">
              <a:solidFill>
                <a:srgbClr val="000000"/>
              </a:solidFill>
              <a:effectLst/>
              <a:latin typeface="Times New Roman" panose="02020603050405020304" pitchFamily="18" charset="0"/>
            </a:endParaRPr>
          </a:p>
          <a:p>
            <a:pPr algn="l" fontAlgn="base"/>
            <a:r>
              <a:rPr lang="en-US" b="0" i="0" dirty="0">
                <a:solidFill>
                  <a:srgbClr val="182D4A"/>
                </a:solidFill>
                <a:effectLst/>
                <a:latin typeface="Roboto" panose="02000000000000000000" pitchFamily="2" charset="0"/>
              </a:rPr>
              <a:t>7/10/2023</a:t>
            </a:r>
            <a:endParaRPr lang="en-US" b="0" i="0" dirty="0">
              <a:solidFill>
                <a:srgbClr val="000000"/>
              </a:solidFill>
              <a:effectLst/>
              <a:latin typeface="Times New Roman" panose="02020603050405020304" pitchFamily="18" charset="0"/>
            </a:endParaRPr>
          </a:p>
          <a:p>
            <a:endParaRPr lang="en-US" dirty="0"/>
          </a:p>
        </p:txBody>
      </p:sp>
    </p:spTree>
    <p:extLst>
      <p:ext uri="{BB962C8B-B14F-4D97-AF65-F5344CB8AC3E}">
        <p14:creationId xmlns:p14="http://schemas.microsoft.com/office/powerpoint/2010/main" val="22171388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a:t>
            </a:r>
            <a:r>
              <a:rPr lang="en-US" baseline="0" dirty="0"/>
              <a:t> last reviewed 12/12/2018</a:t>
            </a:r>
            <a:endParaRPr lang="en-US" dirty="0"/>
          </a:p>
        </p:txBody>
      </p:sp>
      <p:sp>
        <p:nvSpPr>
          <p:cNvPr id="4" name="Slide Number Placeholder 3"/>
          <p:cNvSpPr>
            <a:spLocks noGrp="1"/>
          </p:cNvSpPr>
          <p:nvPr>
            <p:ph type="sldNum" sz="quarter" idx="10"/>
          </p:nvPr>
        </p:nvSpPr>
        <p:spPr/>
        <p:txBody>
          <a:bodyPr/>
          <a:lstStyle/>
          <a:p>
            <a:fld id="{FD69798C-9FC1-714E-BB69-2199F60E7A3D}" type="slidenum">
              <a:rPr lang="en-US" smtClean="0"/>
              <a:t>59</a:t>
            </a:fld>
            <a:endParaRPr lang="en-US"/>
          </a:p>
        </p:txBody>
      </p:sp>
    </p:spTree>
    <p:extLst>
      <p:ext uri="{BB962C8B-B14F-4D97-AF65-F5344CB8AC3E}">
        <p14:creationId xmlns:p14="http://schemas.microsoft.com/office/powerpoint/2010/main" val="2378481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Our Strategic Plan Includes Five Focus Areas to Achieve Our Vision</a:t>
            </a:r>
          </a:p>
          <a:p>
            <a:pPr eaLnBrk="1" hangingPunct="1">
              <a:spcBef>
                <a:spcPct val="0"/>
              </a:spcBef>
            </a:pPr>
            <a:endParaRPr lang="en-US" altLang="en-US" dirty="0"/>
          </a:p>
          <a:p>
            <a:pPr eaLnBrk="1" hangingPunct="1">
              <a:spcBef>
                <a:spcPct val="0"/>
              </a:spcBef>
            </a:pPr>
            <a:r>
              <a:rPr lang="en-US" altLang="en-US" dirty="0"/>
              <a:t>To transform care delivery across the continuum, we will need to find new ways to collaborate and partner with our physicians and clinicians.   The care delivery model will require building a team based people-centered approach.</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24451" indent="-278635">
              <a:defRPr sz="1200">
                <a:solidFill>
                  <a:schemeClr val="tx1"/>
                </a:solidFill>
                <a:latin typeface="Calibri" pitchFamily="34" charset="0"/>
              </a:defRPr>
            </a:lvl2pPr>
            <a:lvl3pPr marL="1114539" indent="-222908">
              <a:defRPr sz="1200">
                <a:solidFill>
                  <a:schemeClr val="tx1"/>
                </a:solidFill>
                <a:latin typeface="Calibri" pitchFamily="34" charset="0"/>
              </a:defRPr>
            </a:lvl3pPr>
            <a:lvl4pPr marL="1560355" indent="-222908">
              <a:defRPr sz="1200">
                <a:solidFill>
                  <a:schemeClr val="tx1"/>
                </a:solidFill>
                <a:latin typeface="Calibri" pitchFamily="34" charset="0"/>
              </a:defRPr>
            </a:lvl4pPr>
            <a:lvl5pPr marL="2006171" indent="-222908">
              <a:defRPr sz="1200">
                <a:solidFill>
                  <a:schemeClr val="tx1"/>
                </a:solidFill>
                <a:latin typeface="Calibri" pitchFamily="34" charset="0"/>
              </a:defRPr>
            </a:lvl5pPr>
            <a:lvl6pPr marL="2451986" indent="-222908" eaLnBrk="0" fontAlgn="base" hangingPunct="0">
              <a:spcBef>
                <a:spcPct val="30000"/>
              </a:spcBef>
              <a:spcAft>
                <a:spcPct val="0"/>
              </a:spcAft>
              <a:defRPr sz="1200">
                <a:solidFill>
                  <a:schemeClr val="tx1"/>
                </a:solidFill>
                <a:latin typeface="Calibri" pitchFamily="34" charset="0"/>
              </a:defRPr>
            </a:lvl6pPr>
            <a:lvl7pPr marL="2897802" indent="-222908" eaLnBrk="0" fontAlgn="base" hangingPunct="0">
              <a:spcBef>
                <a:spcPct val="30000"/>
              </a:spcBef>
              <a:spcAft>
                <a:spcPct val="0"/>
              </a:spcAft>
              <a:defRPr sz="1200">
                <a:solidFill>
                  <a:schemeClr val="tx1"/>
                </a:solidFill>
                <a:latin typeface="Calibri" pitchFamily="34" charset="0"/>
              </a:defRPr>
            </a:lvl7pPr>
            <a:lvl8pPr marL="3343618" indent="-222908" eaLnBrk="0" fontAlgn="base" hangingPunct="0">
              <a:spcBef>
                <a:spcPct val="30000"/>
              </a:spcBef>
              <a:spcAft>
                <a:spcPct val="0"/>
              </a:spcAft>
              <a:defRPr sz="1200">
                <a:solidFill>
                  <a:schemeClr val="tx1"/>
                </a:solidFill>
                <a:latin typeface="Calibri" pitchFamily="34" charset="0"/>
              </a:defRPr>
            </a:lvl8pPr>
            <a:lvl9pPr marL="3789434" indent="-222908" eaLnBrk="0" fontAlgn="base" hangingPunct="0">
              <a:spcBef>
                <a:spcPct val="30000"/>
              </a:spcBef>
              <a:spcAft>
                <a:spcPct val="0"/>
              </a:spcAft>
              <a:defRPr sz="1200">
                <a:solidFill>
                  <a:schemeClr val="tx1"/>
                </a:solidFill>
                <a:latin typeface="Calibri" pitchFamily="34" charset="0"/>
              </a:defRPr>
            </a:lvl9pPr>
          </a:lstStyle>
          <a:p>
            <a:fld id="{AF76C02F-9346-4A33-A9E4-2B06F34EB1EB}" type="slidenum">
              <a:rPr lang="en-US" altLang="en-US">
                <a:solidFill>
                  <a:prstClr val="black"/>
                </a:solidFill>
                <a:latin typeface="Arial" charset="0"/>
              </a:rPr>
              <a:pPr/>
              <a:t>6</a:t>
            </a:fld>
            <a:endParaRPr lang="en-US" altLang="en-US" dirty="0">
              <a:solidFill>
                <a:prstClr val="black"/>
              </a:solidFill>
              <a:latin typeface="Arial" charset="0"/>
            </a:endParaRPr>
          </a:p>
        </p:txBody>
      </p:sp>
    </p:spTree>
    <p:extLst>
      <p:ext uri="{BB962C8B-B14F-4D97-AF65-F5344CB8AC3E}">
        <p14:creationId xmlns:p14="http://schemas.microsoft.com/office/powerpoint/2010/main" val="26057471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60</a:t>
            </a:fld>
            <a:endParaRPr lang="en-US"/>
          </a:p>
        </p:txBody>
      </p:sp>
    </p:spTree>
    <p:extLst>
      <p:ext uri="{BB962C8B-B14F-4D97-AF65-F5344CB8AC3E}">
        <p14:creationId xmlns:p14="http://schemas.microsoft.com/office/powerpoint/2010/main" val="7699940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10/2023</a:t>
            </a:r>
          </a:p>
        </p:txBody>
      </p:sp>
      <p:sp>
        <p:nvSpPr>
          <p:cNvPr id="4" name="Slide Number Placeholder 3"/>
          <p:cNvSpPr>
            <a:spLocks noGrp="1"/>
          </p:cNvSpPr>
          <p:nvPr>
            <p:ph type="sldNum" sz="quarter" idx="5"/>
          </p:nvPr>
        </p:nvSpPr>
        <p:spPr/>
        <p:txBody>
          <a:bodyPr/>
          <a:lstStyle/>
          <a:p>
            <a:fld id="{FD69798C-9FC1-714E-BB69-2199F60E7A3D}" type="slidenum">
              <a:rPr lang="en-US" smtClean="0"/>
              <a:t>61</a:t>
            </a:fld>
            <a:endParaRPr lang="en-US"/>
          </a:p>
        </p:txBody>
      </p:sp>
    </p:spTree>
    <p:extLst>
      <p:ext uri="{BB962C8B-B14F-4D97-AF65-F5344CB8AC3E}">
        <p14:creationId xmlns:p14="http://schemas.microsoft.com/office/powerpoint/2010/main" val="10810042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EOP policy last reviewed 12/16/2021</a:t>
            </a:r>
          </a:p>
        </p:txBody>
      </p:sp>
      <p:sp>
        <p:nvSpPr>
          <p:cNvPr id="4" name="Slide Number Placeholder 3"/>
          <p:cNvSpPr>
            <a:spLocks noGrp="1"/>
          </p:cNvSpPr>
          <p:nvPr>
            <p:ph type="sldNum" sz="quarter" idx="10"/>
          </p:nvPr>
        </p:nvSpPr>
        <p:spPr/>
        <p:txBody>
          <a:bodyPr/>
          <a:lstStyle/>
          <a:p>
            <a:fld id="{FD69798C-9FC1-714E-BB69-2199F60E7A3D}" type="slidenum">
              <a:rPr lang="en-US" smtClean="0"/>
              <a:t>62</a:t>
            </a:fld>
            <a:endParaRPr lang="en-US"/>
          </a:p>
        </p:txBody>
      </p:sp>
    </p:spTree>
    <p:extLst>
      <p:ext uri="{BB962C8B-B14F-4D97-AF65-F5344CB8AC3E}">
        <p14:creationId xmlns:p14="http://schemas.microsoft.com/office/powerpoint/2010/main" val="34239578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BB6E73-735F-41F9-A0BC-3497150A3777}" type="slidenum">
              <a:rPr lang="en-US"/>
              <a:pPr/>
              <a:t>63</a:t>
            </a:fld>
            <a:endParaRPr lang="en-US"/>
          </a:p>
        </p:txBody>
      </p:sp>
      <p:sp>
        <p:nvSpPr>
          <p:cNvPr id="154626" name="Rectangle 2"/>
          <p:cNvSpPr>
            <a:spLocks noGrp="1" noRot="1" noChangeAspect="1" noChangeArrowheads="1" noTextEdit="1"/>
          </p:cNvSpPr>
          <p:nvPr>
            <p:ph type="sldImg"/>
          </p:nvPr>
        </p:nvSpPr>
        <p:spPr>
          <a:xfrm>
            <a:off x="381000" y="685800"/>
            <a:ext cx="6096000" cy="3429000"/>
          </a:xfrm>
          <a:ln/>
        </p:spPr>
      </p:sp>
      <p:sp>
        <p:nvSpPr>
          <p:cNvPr id="154627" name="Rectangle 3"/>
          <p:cNvSpPr>
            <a:spLocks noGrp="1" noChangeArrowheads="1"/>
          </p:cNvSpPr>
          <p:nvPr>
            <p:ph type="body" idx="1"/>
          </p:nvPr>
        </p:nvSpPr>
        <p:spPr/>
        <p:txBody>
          <a:bodyPr/>
          <a:lstStyle/>
          <a:p>
            <a:r>
              <a:rPr lang="en-US" dirty="0"/>
              <a:t>Added from EOP policy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69798C-9FC1-714E-BB69-2199F60E7A3D}" type="slidenum">
              <a:rPr lang="en-US" smtClean="0"/>
              <a:t>64</a:t>
            </a:fld>
            <a:endParaRPr lang="en-US"/>
          </a:p>
        </p:txBody>
      </p:sp>
    </p:spTree>
    <p:extLst>
      <p:ext uri="{BB962C8B-B14F-4D97-AF65-F5344CB8AC3E}">
        <p14:creationId xmlns:p14="http://schemas.microsoft.com/office/powerpoint/2010/main" val="31783147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Asking for a NAME OF SOMEONE TO REVIEW</a:t>
            </a:r>
          </a:p>
          <a:p>
            <a:r>
              <a:rPr lang="en-US" dirty="0"/>
              <a:t>12.3.2023 asked Carol </a:t>
            </a:r>
          </a:p>
          <a:p>
            <a:r>
              <a:rPr lang="en-US" dirty="0"/>
              <a:t>12.4.23 Carol verified with Chris Parsons and revised</a:t>
            </a:r>
          </a:p>
        </p:txBody>
      </p:sp>
      <p:sp>
        <p:nvSpPr>
          <p:cNvPr id="4" name="Slide Number Placeholder 3"/>
          <p:cNvSpPr>
            <a:spLocks noGrp="1"/>
          </p:cNvSpPr>
          <p:nvPr>
            <p:ph type="sldNum" sz="quarter" idx="5"/>
          </p:nvPr>
        </p:nvSpPr>
        <p:spPr/>
        <p:txBody>
          <a:bodyPr/>
          <a:lstStyle/>
          <a:p>
            <a:fld id="{FD69798C-9FC1-714E-BB69-2199F60E7A3D}" type="slidenum">
              <a:rPr lang="en-US" smtClean="0"/>
              <a:t>65</a:t>
            </a:fld>
            <a:endParaRPr lang="en-US"/>
          </a:p>
        </p:txBody>
      </p:sp>
    </p:spTree>
    <p:extLst>
      <p:ext uri="{BB962C8B-B14F-4D97-AF65-F5344CB8AC3E}">
        <p14:creationId xmlns:p14="http://schemas.microsoft.com/office/powerpoint/2010/main" val="28525671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3/2019-Updated SDS </a:t>
            </a:r>
            <a:r>
              <a:rPr lang="en-US" baseline="0" dirty="0"/>
              <a:t>graphic</a:t>
            </a:r>
            <a:endParaRPr lang="en-US" dirty="0"/>
          </a:p>
        </p:txBody>
      </p:sp>
      <p:sp>
        <p:nvSpPr>
          <p:cNvPr id="4" name="Slide Number Placeholder 3"/>
          <p:cNvSpPr>
            <a:spLocks noGrp="1"/>
          </p:cNvSpPr>
          <p:nvPr>
            <p:ph type="sldNum" sz="quarter" idx="10"/>
          </p:nvPr>
        </p:nvSpPr>
        <p:spPr/>
        <p:txBody>
          <a:bodyPr/>
          <a:lstStyle/>
          <a:p>
            <a:fld id="{FD69798C-9FC1-714E-BB69-2199F60E7A3D}" type="slidenum">
              <a:rPr lang="en-US" smtClean="0"/>
              <a:t>66</a:t>
            </a:fld>
            <a:endParaRPr lang="en-US"/>
          </a:p>
        </p:txBody>
      </p:sp>
    </p:spTree>
    <p:extLst>
      <p:ext uri="{BB962C8B-B14F-4D97-AF65-F5344CB8AC3E}">
        <p14:creationId xmlns:p14="http://schemas.microsoft.com/office/powerpoint/2010/main" val="30178186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2022-reviewed slide</a:t>
            </a:r>
          </a:p>
          <a:p>
            <a:endParaRPr lang="en-US" dirty="0"/>
          </a:p>
        </p:txBody>
      </p:sp>
      <p:sp>
        <p:nvSpPr>
          <p:cNvPr id="4" name="Slide Number Placeholder 3"/>
          <p:cNvSpPr>
            <a:spLocks noGrp="1"/>
          </p:cNvSpPr>
          <p:nvPr>
            <p:ph type="sldNum" sz="quarter" idx="10"/>
          </p:nvPr>
        </p:nvSpPr>
        <p:spPr/>
        <p:txBody>
          <a:bodyPr/>
          <a:lstStyle/>
          <a:p>
            <a:fld id="{FD69798C-9FC1-714E-BB69-2199F60E7A3D}" type="slidenum">
              <a:rPr lang="en-US" smtClean="0"/>
              <a:t>67</a:t>
            </a:fld>
            <a:endParaRPr lang="en-US"/>
          </a:p>
        </p:txBody>
      </p:sp>
    </p:spTree>
    <p:extLst>
      <p:ext uri="{BB962C8B-B14F-4D97-AF65-F5344CB8AC3E}">
        <p14:creationId xmlns:p14="http://schemas.microsoft.com/office/powerpoint/2010/main" val="19462197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BD9DB2-7DD4-45C3-BB36-867F31095186}" type="slidenum">
              <a:rPr lang="en-US"/>
              <a:pPr/>
              <a:t>68</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en-US" dirty="0"/>
              <a:t>Reviewed/approved by Joe </a:t>
            </a:r>
            <a:r>
              <a:rPr lang="en-US" dirty="0" err="1"/>
              <a:t>Demartino</a:t>
            </a:r>
            <a:r>
              <a:rPr lang="en-US" dirty="0"/>
              <a:t> 2022</a:t>
            </a:r>
          </a:p>
        </p:txBody>
      </p:sp>
    </p:spTree>
    <p:extLst>
      <p:ext uri="{BB962C8B-B14F-4D97-AF65-F5344CB8AC3E}">
        <p14:creationId xmlns:p14="http://schemas.microsoft.com/office/powerpoint/2010/main" val="16729224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19941A-6B95-4FB2-899D-3074B54463AA}" type="slidenum">
              <a:rPr lang="en-US"/>
              <a:pPr/>
              <a:t>69</a:t>
            </a:fld>
            <a:endParaRPr lang="en-US"/>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r>
              <a:rPr lang="en-US" dirty="0"/>
              <a:t>Added magnetic false eyelashes</a:t>
            </a:r>
          </a:p>
        </p:txBody>
      </p:sp>
    </p:spTree>
    <p:extLst>
      <p:ext uri="{BB962C8B-B14F-4D97-AF65-F5344CB8AC3E}">
        <p14:creationId xmlns:p14="http://schemas.microsoft.com/office/powerpoint/2010/main" val="2718977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Reviewed cp 2023</a:t>
            </a:r>
          </a:p>
          <a:p>
            <a:endParaRPr lang="en-US" dirty="0"/>
          </a:p>
        </p:txBody>
      </p:sp>
      <p:sp>
        <p:nvSpPr>
          <p:cNvPr id="4" name="Slide Number Placeholder 3"/>
          <p:cNvSpPr>
            <a:spLocks noGrp="1"/>
          </p:cNvSpPr>
          <p:nvPr>
            <p:ph type="sldNum" sz="quarter" idx="5"/>
          </p:nvPr>
        </p:nvSpPr>
        <p:spPr/>
        <p:txBody>
          <a:bodyPr/>
          <a:lstStyle/>
          <a:p>
            <a:fld id="{FD69798C-9FC1-714E-BB69-2199F60E7A3D}" type="slidenum">
              <a:rPr lang="en-US" smtClean="0"/>
              <a:t>7</a:t>
            </a:fld>
            <a:endParaRPr lang="en-US"/>
          </a:p>
        </p:txBody>
      </p:sp>
    </p:spTree>
    <p:extLst>
      <p:ext uri="{BB962C8B-B14F-4D97-AF65-F5344CB8AC3E}">
        <p14:creationId xmlns:p14="http://schemas.microsoft.com/office/powerpoint/2010/main" val="26400220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85643D-5BDB-4616-9BD5-B57DD20D0824}" type="slidenum">
              <a:rPr lang="en-US"/>
              <a:pPr/>
              <a:t>70</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295928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3/2019-link</a:t>
            </a:r>
            <a:r>
              <a:rPr lang="en-US" baseline="0" dirty="0"/>
              <a:t> to Sharps Safety file</a:t>
            </a:r>
            <a:endParaRPr lang="en-US" dirty="0"/>
          </a:p>
        </p:txBody>
      </p:sp>
      <p:sp>
        <p:nvSpPr>
          <p:cNvPr id="4" name="Slide Number Placeholder 3"/>
          <p:cNvSpPr>
            <a:spLocks noGrp="1"/>
          </p:cNvSpPr>
          <p:nvPr>
            <p:ph type="sldNum" sz="quarter" idx="10"/>
          </p:nvPr>
        </p:nvSpPr>
        <p:spPr/>
        <p:txBody>
          <a:bodyPr/>
          <a:lstStyle/>
          <a:p>
            <a:fld id="{FD69798C-9FC1-714E-BB69-2199F60E7A3D}" type="slidenum">
              <a:rPr lang="en-US" smtClean="0"/>
              <a:t>71</a:t>
            </a:fld>
            <a:endParaRPr lang="en-US"/>
          </a:p>
        </p:txBody>
      </p:sp>
    </p:spTree>
    <p:extLst>
      <p:ext uri="{BB962C8B-B14F-4D97-AF65-F5344CB8AC3E}">
        <p14:creationId xmlns:p14="http://schemas.microsoft.com/office/powerpoint/2010/main" val="33939606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7C72A9-17D0-4F68-9058-942AEE16CD4D}" type="slidenum">
              <a:rPr lang="en-US"/>
              <a:pPr/>
              <a:t>72</a:t>
            </a:fld>
            <a:endParaRPr lang="en-US"/>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a:lstStyle/>
          <a:p>
            <a:r>
              <a:rPr lang="en-US" dirty="0"/>
              <a:t>5/2022-updated from Lifeguard</a:t>
            </a:r>
          </a:p>
          <a:p>
            <a:r>
              <a:rPr lang="en-US" dirty="0"/>
              <a:t>Sharp Safety pdf upload</a:t>
            </a:r>
          </a:p>
        </p:txBody>
      </p:sp>
    </p:spTree>
    <p:extLst>
      <p:ext uri="{BB962C8B-B14F-4D97-AF65-F5344CB8AC3E}">
        <p14:creationId xmlns:p14="http://schemas.microsoft.com/office/powerpoint/2010/main" val="27895641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Reviewed</a:t>
            </a:r>
            <a:r>
              <a:rPr lang="en-US" baseline="0" dirty="0"/>
              <a:t> by Adorno 3/25/2019</a:t>
            </a:r>
            <a:endParaRPr lang="en-US" dirty="0"/>
          </a:p>
        </p:txBody>
      </p:sp>
      <p:sp>
        <p:nvSpPr>
          <p:cNvPr id="4" name="Slide Number Placeholder 3"/>
          <p:cNvSpPr>
            <a:spLocks noGrp="1"/>
          </p:cNvSpPr>
          <p:nvPr>
            <p:ph type="sldNum" sz="quarter" idx="10"/>
          </p:nvPr>
        </p:nvSpPr>
        <p:spPr/>
        <p:txBody>
          <a:bodyPr/>
          <a:lstStyle/>
          <a:p>
            <a:fld id="{F7AA2BDC-775B-498A-8E20-9C1E51DD8DB4}" type="slidenum">
              <a:rPr lang="en-US" smtClean="0"/>
              <a:pPr/>
              <a:t>73</a:t>
            </a:fld>
            <a:endParaRPr lang="en-US"/>
          </a:p>
        </p:txBody>
      </p:sp>
    </p:spTree>
    <p:extLst>
      <p:ext uri="{BB962C8B-B14F-4D97-AF65-F5344CB8AC3E}">
        <p14:creationId xmlns:p14="http://schemas.microsoft.com/office/powerpoint/2010/main" val="8924066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r>
              <a:rPr lang="en-US" altLang="en-US" dirty="0"/>
              <a:t>Updated icon 5/2022 </a:t>
            </a:r>
            <a:endParaRPr lang="en-US" dirty="0"/>
          </a:p>
        </p:txBody>
      </p:sp>
      <p:sp>
        <p:nvSpPr>
          <p:cNvPr id="11268" name="Slide Number Placeholder 3"/>
          <p:cNvSpPr>
            <a:spLocks noGrp="1"/>
          </p:cNvSpPr>
          <p:nvPr>
            <p:ph type="sldNum" sz="quarter" idx="5"/>
          </p:nvPr>
        </p:nvSpPr>
        <p:spPr>
          <a:noFill/>
        </p:spPr>
        <p:txBody>
          <a:bodyPr/>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1E131F05-2780-4260-989F-E9E68A6CBD04}" type="slidenum">
              <a:rPr kumimoji="0" lang="en-US" altLang="en-US" smtClean="0"/>
              <a:pPr>
                <a:spcBef>
                  <a:spcPct val="0"/>
                </a:spcBef>
              </a:pPr>
              <a:t>74</a:t>
            </a:fld>
            <a:endParaRPr kumimoji="0" lang="en-US" altLang="en-US"/>
          </a:p>
        </p:txBody>
      </p:sp>
    </p:spTree>
    <p:extLst>
      <p:ext uri="{BB962C8B-B14F-4D97-AF65-F5344CB8AC3E}">
        <p14:creationId xmlns:p14="http://schemas.microsoft.com/office/powerpoint/2010/main" val="6841036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F236E-88A7-4481-BB35-61A4D98CA7FD}" type="slidenum">
              <a:rPr lang="en-US"/>
              <a:pPr/>
              <a:t>75</a:t>
            </a:fld>
            <a:endParaRPr 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US" dirty="0"/>
              <a:t>Reviewed</a:t>
            </a:r>
            <a:r>
              <a:rPr lang="en-US" baseline="0" dirty="0"/>
              <a:t> by Sue for FY20</a:t>
            </a:r>
            <a:endParaRPr lang="en-US" dirty="0"/>
          </a:p>
        </p:txBody>
      </p:sp>
    </p:spTree>
    <p:extLst>
      <p:ext uri="{BB962C8B-B14F-4D97-AF65-F5344CB8AC3E}">
        <p14:creationId xmlns:p14="http://schemas.microsoft.com/office/powerpoint/2010/main" val="7210653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from Grant Hamilton 2020</a:t>
            </a:r>
          </a:p>
        </p:txBody>
      </p:sp>
      <p:sp>
        <p:nvSpPr>
          <p:cNvPr id="4" name="Slide Number Placeholder 3"/>
          <p:cNvSpPr>
            <a:spLocks noGrp="1"/>
          </p:cNvSpPr>
          <p:nvPr>
            <p:ph type="sldNum" sz="quarter" idx="5"/>
          </p:nvPr>
        </p:nvSpPr>
        <p:spPr/>
        <p:txBody>
          <a:bodyPr/>
          <a:lstStyle/>
          <a:p>
            <a:fld id="{FD69798C-9FC1-714E-BB69-2199F60E7A3D}" type="slidenum">
              <a:rPr lang="en-US" smtClean="0"/>
              <a:t>76</a:t>
            </a:fld>
            <a:endParaRPr lang="en-US"/>
          </a:p>
        </p:txBody>
      </p:sp>
    </p:spTree>
    <p:extLst>
      <p:ext uri="{BB962C8B-B14F-4D97-AF65-F5344CB8AC3E}">
        <p14:creationId xmlns:p14="http://schemas.microsoft.com/office/powerpoint/2010/main" val="9312115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77</a:t>
            </a:fld>
            <a:endParaRPr lang="en-US"/>
          </a:p>
        </p:txBody>
      </p:sp>
    </p:spTree>
    <p:extLst>
      <p:ext uri="{BB962C8B-B14F-4D97-AF65-F5344CB8AC3E}">
        <p14:creationId xmlns:p14="http://schemas.microsoft.com/office/powerpoint/2010/main" val="27986366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43379D-E385-4E1D-A712-B1FC1D393958}" type="slidenum">
              <a:rPr lang="en-US"/>
              <a:pPr/>
              <a:t>78</a:t>
            </a:fld>
            <a:endParaRPr 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r>
              <a:rPr lang="en-US" dirty="0"/>
              <a:t>Changed from 83 to 87%-</a:t>
            </a:r>
            <a:r>
              <a:rPr lang="en-US"/>
              <a:t>2016 update</a:t>
            </a:r>
            <a:endParaRPr lang="en-US" dirty="0"/>
          </a:p>
        </p:txBody>
      </p:sp>
    </p:spTree>
    <p:extLst>
      <p:ext uri="{BB962C8B-B14F-4D97-AF65-F5344CB8AC3E}">
        <p14:creationId xmlns:p14="http://schemas.microsoft.com/office/powerpoint/2010/main" val="21900264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from CDC; 6/2020</a:t>
            </a:r>
          </a:p>
        </p:txBody>
      </p:sp>
      <p:sp>
        <p:nvSpPr>
          <p:cNvPr id="4" name="Slide Number Placeholder 3"/>
          <p:cNvSpPr>
            <a:spLocks noGrp="1"/>
          </p:cNvSpPr>
          <p:nvPr>
            <p:ph type="sldNum" sz="quarter" idx="5"/>
          </p:nvPr>
        </p:nvSpPr>
        <p:spPr/>
        <p:txBody>
          <a:bodyPr/>
          <a:lstStyle/>
          <a:p>
            <a:fld id="{FD69798C-9FC1-714E-BB69-2199F60E7A3D}" type="slidenum">
              <a:rPr lang="en-US" smtClean="0"/>
              <a:t>79</a:t>
            </a:fld>
            <a:endParaRPr lang="en-US"/>
          </a:p>
        </p:txBody>
      </p:sp>
    </p:spTree>
    <p:extLst>
      <p:ext uri="{BB962C8B-B14F-4D97-AF65-F5344CB8AC3E}">
        <p14:creationId xmlns:p14="http://schemas.microsoft.com/office/powerpoint/2010/main" val="3818843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8</a:t>
            </a:fld>
            <a:endParaRPr lang="en-US"/>
          </a:p>
        </p:txBody>
      </p:sp>
    </p:spTree>
    <p:extLst>
      <p:ext uri="{BB962C8B-B14F-4D97-AF65-F5344CB8AC3E}">
        <p14:creationId xmlns:p14="http://schemas.microsoft.com/office/powerpoint/2010/main" val="26822329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3/20/2019 Source: HealthStream Rapid</a:t>
            </a:r>
            <a:r>
              <a:rPr lang="en-US" baseline="0" dirty="0"/>
              <a:t> </a:t>
            </a:r>
            <a:r>
              <a:rPr lang="en-US" baseline="0" dirty="0" err="1"/>
              <a:t>Reg</a:t>
            </a:r>
            <a:r>
              <a:rPr lang="en-US" baseline="0" dirty="0"/>
              <a:t> Clinical-Infection Control topic</a:t>
            </a:r>
            <a:endParaRPr lang="en-US" dirty="0"/>
          </a:p>
        </p:txBody>
      </p:sp>
      <p:sp>
        <p:nvSpPr>
          <p:cNvPr id="4" name="Slide Number Placeholder 3"/>
          <p:cNvSpPr>
            <a:spLocks noGrp="1"/>
          </p:cNvSpPr>
          <p:nvPr>
            <p:ph type="sldNum" sz="quarter" idx="10"/>
          </p:nvPr>
        </p:nvSpPr>
        <p:spPr/>
        <p:txBody>
          <a:bodyPr/>
          <a:lstStyle/>
          <a:p>
            <a:fld id="{FD69798C-9FC1-714E-BB69-2199F60E7A3D}" type="slidenum">
              <a:rPr lang="en-US" smtClean="0"/>
              <a:t>80</a:t>
            </a:fld>
            <a:endParaRPr lang="en-US"/>
          </a:p>
        </p:txBody>
      </p:sp>
    </p:spTree>
    <p:extLst>
      <p:ext uri="{BB962C8B-B14F-4D97-AF65-F5344CB8AC3E}">
        <p14:creationId xmlns:p14="http://schemas.microsoft.com/office/powerpoint/2010/main" val="39360832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2022-Source: HealthStream Clinical Infection</a:t>
            </a:r>
            <a:r>
              <a:rPr lang="en-US" baseline="0" dirty="0"/>
              <a:t> Control</a:t>
            </a:r>
            <a:endParaRPr lang="en-US" dirty="0"/>
          </a:p>
        </p:txBody>
      </p:sp>
      <p:sp>
        <p:nvSpPr>
          <p:cNvPr id="4" name="Slide Number Placeholder 3"/>
          <p:cNvSpPr>
            <a:spLocks noGrp="1"/>
          </p:cNvSpPr>
          <p:nvPr>
            <p:ph type="sldNum" sz="quarter" idx="10"/>
          </p:nvPr>
        </p:nvSpPr>
        <p:spPr/>
        <p:txBody>
          <a:bodyPr/>
          <a:lstStyle/>
          <a:p>
            <a:fld id="{FD69798C-9FC1-714E-BB69-2199F60E7A3D}" type="slidenum">
              <a:rPr lang="en-US" smtClean="0"/>
              <a:t>81</a:t>
            </a:fld>
            <a:endParaRPr lang="en-US"/>
          </a:p>
        </p:txBody>
      </p:sp>
    </p:spTree>
    <p:extLst>
      <p:ext uri="{BB962C8B-B14F-4D97-AF65-F5344CB8AC3E}">
        <p14:creationId xmlns:p14="http://schemas.microsoft.com/office/powerpoint/2010/main" val="19555597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A8C7B6-E7BE-4E89-A2D9-904772F44D08}" type="slidenum">
              <a:rPr lang="en-US"/>
              <a:pPr/>
              <a:t>82</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388645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A6CF24-6116-4309-A26F-7A5A0B663313}" type="slidenum">
              <a:rPr lang="en-US"/>
              <a:pPr/>
              <a:t>83</a:t>
            </a:fld>
            <a:endParaRPr 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4638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7BB82-EC49-4CFA-8F40-A6C08912C82F}" type="slidenum">
              <a:rPr lang="en-US"/>
              <a:pPr/>
              <a:t>84</a:t>
            </a:fld>
            <a:endParaRPr 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r>
              <a:rPr lang="en-US" sz="1000" b="1" u="sng"/>
              <a:t>Gloves</a:t>
            </a:r>
            <a:r>
              <a:rPr lang="en-US" sz="1000"/>
              <a:t>- used whenever there is a reasonable expectation of exposure to blood or body fluids (BBF). Gloves </a:t>
            </a:r>
            <a:r>
              <a:rPr lang="en-US" sz="1000" b="1"/>
              <a:t>MUST</a:t>
            </a:r>
            <a:r>
              <a:rPr lang="en-US" sz="1000"/>
              <a:t> be used when caring for patients in Contact or Strict Isolation. Gloves must also be worn when providing care to a patient with an Artificial Airway (Vent or Trach)</a:t>
            </a:r>
          </a:p>
          <a:p>
            <a:r>
              <a:rPr lang="en-US" sz="1000" b="1" u="sng"/>
              <a:t>Gowns</a:t>
            </a:r>
            <a:r>
              <a:rPr lang="en-US" sz="1000"/>
              <a:t>- used whenever there is potential for contamination of clothing with BBF. Gowns </a:t>
            </a:r>
            <a:r>
              <a:rPr lang="en-US" sz="1000" b="1"/>
              <a:t>MUST </a:t>
            </a:r>
            <a:r>
              <a:rPr lang="en-US" sz="1000"/>
              <a:t>be used when caring for patients in Contact or Strict Isolation.</a:t>
            </a:r>
            <a:endParaRPr lang="en-US" sz="1000" b="1" u="sng"/>
          </a:p>
          <a:p>
            <a:r>
              <a:rPr lang="en-US" sz="1000" b="1" u="sng"/>
              <a:t>Masks</a:t>
            </a:r>
            <a:endParaRPr lang="en-US" sz="1000"/>
          </a:p>
          <a:p>
            <a:pPr lvl="1"/>
            <a:r>
              <a:rPr lang="en-US"/>
              <a:t>There are 2 types of masks used by Health Care Workers</a:t>
            </a:r>
          </a:p>
          <a:p>
            <a:pPr lvl="1"/>
            <a:r>
              <a:rPr lang="en-US"/>
              <a:t>The N-95 mask is used by HCWs to care for a patient in Airborne or Strict Isolation.</a:t>
            </a:r>
          </a:p>
          <a:p>
            <a:pPr lvl="1"/>
            <a:r>
              <a:rPr lang="en-US"/>
              <a:t>A surgical mask is used when there is anticipation of splash or splatter of body fluids when providing care </a:t>
            </a:r>
            <a:r>
              <a:rPr lang="en-US" b="1"/>
              <a:t>and</a:t>
            </a:r>
            <a:r>
              <a:rPr lang="en-US"/>
              <a:t> when caring for patients on Droplet precautions.</a:t>
            </a:r>
          </a:p>
          <a:p>
            <a:r>
              <a:rPr lang="en-US" sz="1400" b="1" u="sng"/>
              <a:t>Goggles/ Eye Protection</a:t>
            </a:r>
            <a:endParaRPr lang="en-US" sz="1400"/>
          </a:p>
          <a:p>
            <a:pPr lvl="1"/>
            <a:r>
              <a:rPr lang="en-US" sz="1400" b="1"/>
              <a:t>Eye protection is used when there is anticipation of splash or splatter of body fluids</a:t>
            </a:r>
          </a:p>
          <a:p>
            <a:pPr lvl="1"/>
            <a:r>
              <a:rPr lang="en-US" sz="1400" b="1" u="sng"/>
              <a:t>MUST</a:t>
            </a:r>
            <a:r>
              <a:rPr lang="en-US" sz="1400" b="1"/>
              <a:t> be used when caring for a patient with SARS or rule out SARS.</a:t>
            </a:r>
          </a:p>
          <a:p>
            <a:pPr lvl="1"/>
            <a:r>
              <a:rPr lang="en-US" sz="1400" b="1" u="sng"/>
              <a:t>MUST</a:t>
            </a:r>
            <a:r>
              <a:rPr lang="en-US" sz="1400" b="1"/>
              <a:t> be used when caring for patients with Avian Influenza H5N1</a:t>
            </a:r>
          </a:p>
          <a:p>
            <a:endParaRPr lang="en-US"/>
          </a:p>
        </p:txBody>
      </p:sp>
    </p:spTree>
    <p:extLst>
      <p:ext uri="{BB962C8B-B14F-4D97-AF65-F5344CB8AC3E}">
        <p14:creationId xmlns:p14="http://schemas.microsoft.com/office/powerpoint/2010/main" val="26837596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9A3519-0CBE-4647-B2BD-CD752964734C}" type="slidenum">
              <a:rPr lang="en-US"/>
              <a:pPr/>
              <a:t>85</a:t>
            </a:fld>
            <a:endParaRPr 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r>
              <a:rPr lang="en-US" dirty="0"/>
              <a:t>Covered in system-wide education</a:t>
            </a:r>
          </a:p>
        </p:txBody>
      </p:sp>
    </p:spTree>
    <p:extLst>
      <p:ext uri="{BB962C8B-B14F-4D97-AF65-F5344CB8AC3E}">
        <p14:creationId xmlns:p14="http://schemas.microsoft.com/office/powerpoint/2010/main" val="3586833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C7924E-6EDC-4D33-875A-8F6D24692AA0}" type="slidenum">
              <a:rPr lang="en-US"/>
              <a:pPr/>
              <a:t>86</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r>
              <a:rPr lang="en-US" b="1" u="sng"/>
              <a:t>Sharp Containers</a:t>
            </a:r>
            <a:endParaRPr lang="en-US"/>
          </a:p>
          <a:p>
            <a:pPr lvl="1"/>
            <a:r>
              <a:rPr lang="en-US" sz="1300" b="1"/>
              <a:t>Sharps (needles, scalpel blades, etc.)</a:t>
            </a:r>
          </a:p>
          <a:p>
            <a:pPr lvl="1"/>
            <a:r>
              <a:rPr lang="en-US" sz="1300" b="1"/>
              <a:t>Disposable razors</a:t>
            </a:r>
          </a:p>
          <a:p>
            <a:pPr lvl="1"/>
            <a:r>
              <a:rPr lang="en-US" sz="1300" b="1"/>
              <a:t>Glass or plastic slides</a:t>
            </a:r>
          </a:p>
          <a:p>
            <a:pPr lvl="1"/>
            <a:r>
              <a:rPr lang="en-US" sz="1300" b="1"/>
              <a:t>Plastic disposable speculums (may break and become sharp)</a:t>
            </a:r>
          </a:p>
          <a:p>
            <a:pPr lvl="1"/>
            <a:r>
              <a:rPr lang="en-US" sz="1300" b="1"/>
              <a:t>Must be labeled with International Biohazard Symbol</a:t>
            </a:r>
          </a:p>
          <a:p>
            <a:pPr lvl="1"/>
            <a:r>
              <a:rPr lang="en-US" sz="1300" b="1"/>
              <a:t>Must </a:t>
            </a:r>
            <a:r>
              <a:rPr lang="en-US" sz="1300" b="1" u="sng"/>
              <a:t>NOT</a:t>
            </a:r>
            <a:r>
              <a:rPr lang="en-US" sz="1300" b="1"/>
              <a:t> be more than ¾ full</a:t>
            </a:r>
          </a:p>
          <a:p>
            <a:pPr lvl="1"/>
            <a:r>
              <a:rPr lang="en-US" sz="1300" b="1"/>
              <a:t>Must be dated when closed for disposal</a:t>
            </a:r>
          </a:p>
          <a:p>
            <a:endParaRPr lang="en-US"/>
          </a:p>
        </p:txBody>
      </p:sp>
    </p:spTree>
    <p:extLst>
      <p:ext uri="{BB962C8B-B14F-4D97-AF65-F5344CB8AC3E}">
        <p14:creationId xmlns:p14="http://schemas.microsoft.com/office/powerpoint/2010/main" val="8857135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6/2021-graphic from Alissa Fuller</a:t>
            </a:r>
          </a:p>
        </p:txBody>
      </p:sp>
      <p:sp>
        <p:nvSpPr>
          <p:cNvPr id="4" name="Slide Number Placeholder 3"/>
          <p:cNvSpPr>
            <a:spLocks noGrp="1"/>
          </p:cNvSpPr>
          <p:nvPr>
            <p:ph type="sldNum" sz="quarter" idx="10"/>
          </p:nvPr>
        </p:nvSpPr>
        <p:spPr/>
        <p:txBody>
          <a:bodyPr/>
          <a:lstStyle/>
          <a:p>
            <a:fld id="{FD69798C-9FC1-714E-BB69-2199F60E7A3D}" type="slidenum">
              <a:rPr lang="en-US" smtClean="0"/>
              <a:t>87</a:t>
            </a:fld>
            <a:endParaRPr lang="en-US"/>
          </a:p>
        </p:txBody>
      </p:sp>
    </p:spTree>
    <p:extLst>
      <p:ext uri="{BB962C8B-B14F-4D97-AF65-F5344CB8AC3E}">
        <p14:creationId xmlns:p14="http://schemas.microsoft.com/office/powerpoint/2010/main" val="9856825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0590EF-7071-4D7F-9EC9-9C2C2CD5A24A}" type="slidenum">
              <a:rPr lang="en-US"/>
              <a:pPr/>
              <a:t>88</a:t>
            </a:fld>
            <a:endParaRPr lang="en-US"/>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r>
              <a:rPr lang="en-US" dirty="0"/>
              <a:t>Patients with C diff are not </a:t>
            </a:r>
            <a:r>
              <a:rPr lang="en-US" dirty="0" err="1"/>
              <a:t>coherted</a:t>
            </a:r>
            <a:r>
              <a:rPr lang="en-US" dirty="0"/>
              <a:t>.</a:t>
            </a:r>
          </a:p>
        </p:txBody>
      </p:sp>
    </p:spTree>
    <p:extLst>
      <p:ext uri="{BB962C8B-B14F-4D97-AF65-F5344CB8AC3E}">
        <p14:creationId xmlns:p14="http://schemas.microsoft.com/office/powerpoint/2010/main" val="7588688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7/6/2022 Monkeypox added per IC; 1/25/2023 updated Isolation to Airborne instead of Droplet</a:t>
            </a:r>
          </a:p>
          <a:p>
            <a:r>
              <a:rPr lang="en-US" dirty="0"/>
              <a:t>10/30/23 Remove slide for 2024</a:t>
            </a:r>
          </a:p>
        </p:txBody>
      </p:sp>
      <p:sp>
        <p:nvSpPr>
          <p:cNvPr id="4" name="Slide Number Placeholder 3"/>
          <p:cNvSpPr>
            <a:spLocks noGrp="1"/>
          </p:cNvSpPr>
          <p:nvPr>
            <p:ph type="sldNum" sz="quarter" idx="5"/>
          </p:nvPr>
        </p:nvSpPr>
        <p:spPr/>
        <p:txBody>
          <a:bodyPr/>
          <a:lstStyle/>
          <a:p>
            <a:fld id="{BE3364A2-EDEF-4EDF-A221-E0117C922311}" type="slidenum">
              <a:rPr lang="en-US" smtClean="0"/>
              <a:t>89</a:t>
            </a:fld>
            <a:endParaRPr lang="en-US"/>
          </a:p>
        </p:txBody>
      </p:sp>
    </p:spTree>
    <p:extLst>
      <p:ext uri="{BB962C8B-B14F-4D97-AF65-F5344CB8AC3E}">
        <p14:creationId xmlns:p14="http://schemas.microsoft.com/office/powerpoint/2010/main" val="3118664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Sister of St. Augustine (4 sisters who were the first Administrator and the first sisters to staff the hospital.) Sisters of Mercy came in 1959.</a:t>
            </a:r>
          </a:p>
        </p:txBody>
      </p:sp>
      <p:sp>
        <p:nvSpPr>
          <p:cNvPr id="4" name="Slide Number Placeholder 3"/>
          <p:cNvSpPr>
            <a:spLocks noGrp="1"/>
          </p:cNvSpPr>
          <p:nvPr>
            <p:ph type="sldNum" sz="quarter" idx="5"/>
          </p:nvPr>
        </p:nvSpPr>
        <p:spPr/>
        <p:txBody>
          <a:bodyPr/>
          <a:lstStyle/>
          <a:p>
            <a:fld id="{FD69798C-9FC1-714E-BB69-2199F60E7A3D}" type="slidenum">
              <a:rPr lang="en-US" smtClean="0"/>
              <a:t>9</a:t>
            </a:fld>
            <a:endParaRPr lang="en-US"/>
          </a:p>
        </p:txBody>
      </p:sp>
    </p:spTree>
    <p:extLst>
      <p:ext uri="{BB962C8B-B14F-4D97-AF65-F5344CB8AC3E}">
        <p14:creationId xmlns:p14="http://schemas.microsoft.com/office/powerpoint/2010/main" val="8601492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10/30/23 Remove </a:t>
            </a:r>
          </a:p>
        </p:txBody>
      </p:sp>
      <p:sp>
        <p:nvSpPr>
          <p:cNvPr id="4" name="Slide Number Placeholder 3"/>
          <p:cNvSpPr>
            <a:spLocks noGrp="1"/>
          </p:cNvSpPr>
          <p:nvPr>
            <p:ph type="sldNum" sz="quarter" idx="5"/>
          </p:nvPr>
        </p:nvSpPr>
        <p:spPr/>
        <p:txBody>
          <a:bodyPr/>
          <a:lstStyle/>
          <a:p>
            <a:fld id="{FD69798C-9FC1-714E-BB69-2199F60E7A3D}" type="slidenum">
              <a:rPr lang="en-US" smtClean="0"/>
              <a:t>90</a:t>
            </a:fld>
            <a:endParaRPr lang="en-US"/>
          </a:p>
        </p:txBody>
      </p:sp>
    </p:spTree>
    <p:extLst>
      <p:ext uri="{BB962C8B-B14F-4D97-AF65-F5344CB8AC3E}">
        <p14:creationId xmlns:p14="http://schemas.microsoft.com/office/powerpoint/2010/main" val="31793129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91</a:t>
            </a:fld>
            <a:endParaRPr lang="en-US"/>
          </a:p>
        </p:txBody>
      </p:sp>
    </p:spTree>
    <p:extLst>
      <p:ext uri="{BB962C8B-B14F-4D97-AF65-F5344CB8AC3E}">
        <p14:creationId xmlns:p14="http://schemas.microsoft.com/office/powerpoint/2010/main" val="27501810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40F8BC-684E-43E1-BCA3-7F4E0453DBAE}" type="slidenum">
              <a:rPr lang="en-US"/>
              <a:pPr/>
              <a:t>92</a:t>
            </a:fld>
            <a:endParaRPr lang="en-US"/>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p:txBody>
          <a:bodyPr/>
          <a:lstStyle/>
          <a:p>
            <a:r>
              <a:rPr lang="en-US" dirty="0"/>
              <a:t>All patients admitted with or suspected of having an airborne contagious disease will be placed in a negative pressure isolation room or a private room with a portable HEPA filtration device, depending on the admission diagnosis.</a:t>
            </a:r>
          </a:p>
          <a:p>
            <a:endParaRPr lang="en-US" dirty="0"/>
          </a:p>
          <a:p>
            <a:endParaRPr lang="en-US" dirty="0"/>
          </a:p>
        </p:txBody>
      </p:sp>
    </p:spTree>
    <p:extLst>
      <p:ext uri="{BB962C8B-B14F-4D97-AF65-F5344CB8AC3E}">
        <p14:creationId xmlns:p14="http://schemas.microsoft.com/office/powerpoint/2010/main" val="21375795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TJC readiness PPT</a:t>
            </a:r>
          </a:p>
        </p:txBody>
      </p:sp>
      <p:sp>
        <p:nvSpPr>
          <p:cNvPr id="4" name="Slide Number Placeholder 3"/>
          <p:cNvSpPr>
            <a:spLocks noGrp="1"/>
          </p:cNvSpPr>
          <p:nvPr>
            <p:ph type="sldNum" sz="quarter" idx="10"/>
          </p:nvPr>
        </p:nvSpPr>
        <p:spPr/>
        <p:txBody>
          <a:bodyPr/>
          <a:lstStyle/>
          <a:p>
            <a:fld id="{F7AA2BDC-775B-498A-8E20-9C1E51DD8DB4}" type="slidenum">
              <a:rPr lang="en-US" smtClean="0"/>
              <a:pPr/>
              <a:t>93</a:t>
            </a:fld>
            <a:endParaRPr lang="en-US"/>
          </a:p>
        </p:txBody>
      </p:sp>
    </p:spTree>
    <p:extLst>
      <p:ext uri="{BB962C8B-B14F-4D97-AF65-F5344CB8AC3E}">
        <p14:creationId xmlns:p14="http://schemas.microsoft.com/office/powerpoint/2010/main" val="5645483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94</a:t>
            </a:fld>
            <a:endParaRPr lang="en-US"/>
          </a:p>
        </p:txBody>
      </p:sp>
    </p:spTree>
    <p:extLst>
      <p:ext uri="{BB962C8B-B14F-4D97-AF65-F5344CB8AC3E}">
        <p14:creationId xmlns:p14="http://schemas.microsoft.com/office/powerpoint/2010/main" val="8286409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69798C-9FC1-714E-BB69-2199F60E7A3D}" type="slidenum">
              <a:rPr lang="en-US" smtClean="0"/>
              <a:t>95</a:t>
            </a:fld>
            <a:endParaRPr lang="en-US"/>
          </a:p>
        </p:txBody>
      </p:sp>
    </p:spTree>
    <p:extLst>
      <p:ext uri="{BB962C8B-B14F-4D97-AF65-F5344CB8AC3E}">
        <p14:creationId xmlns:p14="http://schemas.microsoft.com/office/powerpoint/2010/main" val="26958088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5C1376-8596-4357-B4EC-71EC9F5C1B6E}" type="slidenum">
              <a:rPr lang="en-US"/>
              <a:pPr/>
              <a:t>96</a:t>
            </a:fld>
            <a:endParaRPr lang="en-US"/>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442784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2020-last bullet added</a:t>
            </a:r>
            <a:r>
              <a:rPr lang="en-US"/>
              <a:t>; </a:t>
            </a:r>
            <a:endParaRPr lang="en-US" dirty="0"/>
          </a:p>
        </p:txBody>
      </p:sp>
      <p:sp>
        <p:nvSpPr>
          <p:cNvPr id="4" name="Slide Number Placeholder 3"/>
          <p:cNvSpPr>
            <a:spLocks noGrp="1"/>
          </p:cNvSpPr>
          <p:nvPr>
            <p:ph type="sldNum" sz="quarter" idx="10"/>
          </p:nvPr>
        </p:nvSpPr>
        <p:spPr/>
        <p:txBody>
          <a:bodyPr/>
          <a:lstStyle/>
          <a:p>
            <a:fld id="{FD69798C-9FC1-714E-BB69-2199F60E7A3D}" type="slidenum">
              <a:rPr lang="en-US" smtClean="0"/>
              <a:t>97</a:t>
            </a:fld>
            <a:endParaRPr lang="en-US"/>
          </a:p>
        </p:txBody>
      </p:sp>
    </p:spTree>
    <p:extLst>
      <p:ext uri="{BB962C8B-B14F-4D97-AF65-F5344CB8AC3E}">
        <p14:creationId xmlns:p14="http://schemas.microsoft.com/office/powerpoint/2010/main" val="26663433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69798C-9FC1-714E-BB69-2199F60E7A3D}" type="slidenum">
              <a:rPr lang="en-US" smtClean="0"/>
              <a:t>98</a:t>
            </a:fld>
            <a:endParaRPr lang="en-US"/>
          </a:p>
        </p:txBody>
      </p:sp>
    </p:spTree>
    <p:extLst>
      <p:ext uri="{BB962C8B-B14F-4D97-AF65-F5344CB8AC3E}">
        <p14:creationId xmlns:p14="http://schemas.microsoft.com/office/powerpoint/2010/main" val="20785330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AEF0CC-B0E8-48E2-9DA8-7F6D2482E2F8}" type="slidenum">
              <a:rPr lang="en-US"/>
              <a:pPr/>
              <a:t>99</a:t>
            </a:fld>
            <a:endParaRPr lang="en-US"/>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p:txBody>
          <a:bodyPr/>
          <a:lstStyle/>
          <a:p>
            <a:r>
              <a:rPr lang="en-US" dirty="0"/>
              <a:t>Updated from </a:t>
            </a:r>
            <a:r>
              <a:rPr lang="en-US" dirty="0" err="1"/>
              <a:t>cdc</a:t>
            </a:r>
            <a:r>
              <a:rPr lang="en-US" baseline="0" dirty="0"/>
              <a:t> </a:t>
            </a:r>
            <a:r>
              <a:rPr lang="en-US" baseline="0" dirty="0" err="1"/>
              <a:t>faq</a:t>
            </a:r>
            <a:endParaRPr lang="en-US" dirty="0"/>
          </a:p>
        </p:txBody>
      </p:sp>
    </p:spTree>
    <p:extLst>
      <p:ext uri="{BB962C8B-B14F-4D97-AF65-F5344CB8AC3E}">
        <p14:creationId xmlns:p14="http://schemas.microsoft.com/office/powerpoint/2010/main" val="2269970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6FF1CC-7E3B-3B43-891B-A61D3F33C37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3664475" y="803251"/>
            <a:ext cx="4883310" cy="987416"/>
          </a:xfrm>
        </p:spPr>
        <p:txBody>
          <a:bodyPr>
            <a:normAutofit/>
          </a:bodyPr>
          <a:lstStyle>
            <a:lvl1pPr algn="r">
              <a:lnSpc>
                <a:spcPts val="3700"/>
              </a:lnSpc>
              <a:defRPr sz="3200">
                <a:solidFill>
                  <a:schemeClr val="tx2"/>
                </a:solidFill>
              </a:defRPr>
            </a:lvl1pPr>
          </a:lstStyle>
          <a:p>
            <a:r>
              <a:rPr lang="en-US" dirty="0"/>
              <a:t>Click to edit Master title style two lines available</a:t>
            </a:r>
          </a:p>
        </p:txBody>
      </p:sp>
      <p:sp>
        <p:nvSpPr>
          <p:cNvPr id="3" name="Slide Number Placeholder 2">
            <a:extLst>
              <a:ext uri="{FF2B5EF4-FFF2-40B4-BE49-F238E27FC236}">
                <a16:creationId xmlns:a16="http://schemas.microsoft.com/office/drawing/2014/main" id="{B7E4C945-75C7-244A-A516-BCFD08A17258}"/>
              </a:ext>
            </a:extLst>
          </p:cNvPr>
          <p:cNvSpPr>
            <a:spLocks noGrp="1"/>
          </p:cNvSpPr>
          <p:nvPr>
            <p:ph type="sldNum" sz="quarter" idx="10"/>
          </p:nvPr>
        </p:nvSpPr>
        <p:spPr/>
        <p:txBody>
          <a:bodyPr/>
          <a:lstStyle/>
          <a:p>
            <a:fld id="{489F9553-C816-6842-8939-EE75ECF7EB2B}" type="slidenum">
              <a:rPr lang="en-US" smtClean="0"/>
              <a:pPr/>
              <a:t>‹#›</a:t>
            </a:fld>
            <a:endParaRPr lang="en-US" dirty="0"/>
          </a:p>
        </p:txBody>
      </p:sp>
      <p:sp>
        <p:nvSpPr>
          <p:cNvPr id="8" name="Text Placeholder 7">
            <a:extLst>
              <a:ext uri="{FF2B5EF4-FFF2-40B4-BE49-F238E27FC236}">
                <a16:creationId xmlns:a16="http://schemas.microsoft.com/office/drawing/2014/main" id="{8898516C-847B-FA4A-96CB-11744955A3EA}"/>
              </a:ext>
            </a:extLst>
          </p:cNvPr>
          <p:cNvSpPr>
            <a:spLocks noGrp="1"/>
          </p:cNvSpPr>
          <p:nvPr>
            <p:ph idx="1" hasCustomPrompt="1"/>
          </p:nvPr>
        </p:nvSpPr>
        <p:spPr>
          <a:xfrm>
            <a:off x="3664473" y="2226331"/>
            <a:ext cx="4883311" cy="1584692"/>
          </a:xfrm>
          <a:prstGeom prst="rect">
            <a:avLst/>
          </a:prstGeom>
        </p:spPr>
        <p:txBody>
          <a:bodyPr vert="horz" lIns="0" tIns="0" rIns="91440" bIns="45720" rtlCol="0">
            <a:normAutofit/>
          </a:bodyPr>
          <a:lstStyle>
            <a:lvl1pPr algn="r">
              <a:spcAft>
                <a:spcPts val="200"/>
              </a:spcAft>
              <a:defRPr sz="1500">
                <a:solidFill>
                  <a:schemeClr val="accent1"/>
                </a:solidFill>
              </a:defRPr>
            </a:lvl1pPr>
            <a:lvl2pPr marL="0" indent="0" algn="r">
              <a:buFontTx/>
              <a:buNone/>
              <a:defRPr sz="1200">
                <a:solidFill>
                  <a:schemeClr val="accent1"/>
                </a:solidFill>
              </a:defRPr>
            </a:lvl2pPr>
            <a:lvl3pPr marL="339725" indent="0" algn="r">
              <a:spcBef>
                <a:spcPts val="400"/>
              </a:spcBef>
              <a:buFontTx/>
              <a:buNone/>
              <a:defRPr sz="1500">
                <a:solidFill>
                  <a:schemeClr val="accent1"/>
                </a:solidFill>
              </a:defRPr>
            </a:lvl3pPr>
            <a:lvl4pPr marL="688975" indent="0" algn="r">
              <a:buFontTx/>
              <a:buNone/>
              <a:defRPr sz="1500"/>
            </a:lvl4pPr>
            <a:lvl5pPr marL="1028700" indent="0" algn="r">
              <a:buFontTx/>
              <a:buNone/>
              <a:defRPr sz="1500"/>
            </a:lvl5pPr>
          </a:lstStyle>
          <a:p>
            <a:pPr lvl="0"/>
            <a:r>
              <a:rPr lang="en-US" dirty="0"/>
              <a:t>Name of Presenter</a:t>
            </a:r>
          </a:p>
          <a:p>
            <a:pPr lvl="1"/>
            <a:r>
              <a:rPr lang="en-US" dirty="0"/>
              <a:t>Title of Presenter</a:t>
            </a:r>
          </a:p>
          <a:p>
            <a:pPr lvl="2"/>
            <a:r>
              <a:rPr lang="en-US" dirty="0"/>
              <a:t>Date</a:t>
            </a:r>
          </a:p>
        </p:txBody>
      </p:sp>
    </p:spTree>
    <p:extLst>
      <p:ext uri="{BB962C8B-B14F-4D97-AF65-F5344CB8AC3E}">
        <p14:creationId xmlns:p14="http://schemas.microsoft.com/office/powerpoint/2010/main" val="4222871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Slide Number Placeholder 6"/>
          <p:cNvSpPr>
            <a:spLocks noGrp="1"/>
          </p:cNvSpPr>
          <p:nvPr>
            <p:ph type="sldNum" sz="quarter" idx="11"/>
          </p:nvPr>
        </p:nvSpPr>
        <p:spPr>
          <a:xfrm>
            <a:off x="8406402" y="4747695"/>
            <a:ext cx="518160" cy="273844"/>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dirty="0"/>
          </a:p>
        </p:txBody>
      </p:sp>
      <p:pic>
        <p:nvPicPr>
          <p:cNvPr id="3" name="Picture 2">
            <a:extLst>
              <a:ext uri="{FF2B5EF4-FFF2-40B4-BE49-F238E27FC236}">
                <a16:creationId xmlns:a16="http://schemas.microsoft.com/office/drawing/2014/main" id="{205EC10C-0C0E-4C47-8C40-EEB1ACA31793}"/>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837893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28700"/>
            <a:ext cx="7848600" cy="1445419"/>
          </a:xfrm>
        </p:spPr>
        <p:txBody>
          <a:bodyPr anchor="b">
            <a:noAutofit/>
          </a:bodyPr>
          <a:lstStyle>
            <a:lvl1pPr>
              <a:defRPr sz="405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2628900"/>
            <a:ext cx="6400800" cy="1314450"/>
          </a:xfrm>
        </p:spPr>
        <p:txBody>
          <a:bodyPr/>
          <a:lstStyle>
            <a:lvl1pPr marL="0" indent="0" algn="l">
              <a:buNone/>
              <a:defRPr>
                <a:solidFill>
                  <a:schemeClr val="tx1">
                    <a:lumMod val="75000"/>
                    <a:lumOff val="2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57200" y="13716"/>
            <a:ext cx="2895600" cy="246888"/>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E9F75AF-88D9-4629-82C0-1AEA581B2281}" type="slidenum">
              <a:rPr lang="en-US" smtClean="0"/>
              <a:pPr>
                <a:defRPr/>
              </a:pPr>
              <a:t>‹#›</a:t>
            </a:fld>
            <a:endParaRPr lang="en-US"/>
          </a:p>
        </p:txBody>
      </p:sp>
      <p:cxnSp>
        <p:nvCxnSpPr>
          <p:cNvPr id="8" name="Straight Connector 7"/>
          <p:cNvCxnSpPr/>
          <p:nvPr/>
        </p:nvCxnSpPr>
        <p:spPr>
          <a:xfrm>
            <a:off x="685800" y="2548890"/>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81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3716"/>
            <a:ext cx="2895600" cy="246888"/>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DD9FFAD-4D2E-4CD2-B266-91A4EC62D2B8}" type="slidenum">
              <a:rPr lang="en-US" smtClean="0"/>
              <a:pPr>
                <a:defRPr/>
              </a:pPr>
              <a:t>‹#›</a:t>
            </a:fld>
            <a:endParaRPr lang="en-US"/>
          </a:p>
        </p:txBody>
      </p:sp>
    </p:spTree>
    <p:extLst>
      <p:ext uri="{BB962C8B-B14F-4D97-AF65-F5344CB8AC3E}">
        <p14:creationId xmlns:p14="http://schemas.microsoft.com/office/powerpoint/2010/main" val="2123326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13716"/>
            <a:ext cx="2895600" cy="246888"/>
          </a:xfrm>
          <a:prstGeom prst="rect">
            <a:avLst/>
          </a:prstGeom>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63E5DD1-C93E-43F8-890E-8675B7E45D14}" type="slidenum">
              <a:rPr lang="en-US" smtClean="0"/>
              <a:pPr>
                <a:defRPr/>
              </a:pPr>
              <a:t>‹#›</a:t>
            </a:fld>
            <a:endParaRPr lang="en-US"/>
          </a:p>
        </p:txBody>
      </p:sp>
    </p:spTree>
    <p:extLst>
      <p:ext uri="{BB962C8B-B14F-4D97-AF65-F5344CB8AC3E}">
        <p14:creationId xmlns:p14="http://schemas.microsoft.com/office/powerpoint/2010/main" val="1748473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13716"/>
            <a:ext cx="2895600" cy="246888"/>
          </a:xfrm>
          <a:prstGeom prst="rect">
            <a:avLst/>
          </a:prstGeom>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31229A8-57AB-40D8-9751-8D3831506C50}" type="slidenum">
              <a:rPr lang="en-US" smtClean="0"/>
              <a:pPr>
                <a:defRPr/>
              </a:pPr>
              <a:t>‹#›</a:t>
            </a:fld>
            <a:endParaRPr lang="en-US"/>
          </a:p>
        </p:txBody>
      </p:sp>
    </p:spTree>
    <p:extLst>
      <p:ext uri="{BB962C8B-B14F-4D97-AF65-F5344CB8AC3E}">
        <p14:creationId xmlns:p14="http://schemas.microsoft.com/office/powerpoint/2010/main" val="282930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ontent Page">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457200" y="932688"/>
            <a:ext cx="8229600" cy="376326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7" name="Title Placeholder 1"/>
          <p:cNvSpPr>
            <a:spLocks noGrp="1"/>
          </p:cNvSpPr>
          <p:nvPr>
            <p:ph type="title"/>
          </p:nvPr>
        </p:nvSpPr>
        <p:spPr>
          <a:xfrm>
            <a:off x="457200" y="220135"/>
            <a:ext cx="8229600" cy="643466"/>
          </a:xfrm>
          <a:prstGeom prst="rect">
            <a:avLst/>
          </a:prstGeom>
        </p:spPr>
        <p:txBody>
          <a:bodyPr vert="horz" lIns="0" tIns="0" rIns="91440" bIns="45720" rtlCol="0" anchor="ctr" anchorCtr="0">
            <a:noAutofit/>
          </a:bodyPr>
          <a:lstStyle/>
          <a:p>
            <a:r>
              <a:rPr lang="en-US" dirty="0"/>
              <a:t>Click to edit Master title style</a:t>
            </a:r>
          </a:p>
        </p:txBody>
      </p:sp>
    </p:spTree>
    <p:extLst>
      <p:ext uri="{BB962C8B-B14F-4D97-AF65-F5344CB8AC3E}">
        <p14:creationId xmlns:p14="http://schemas.microsoft.com/office/powerpoint/2010/main" val="1188084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3350" y="100013"/>
            <a:ext cx="6400800" cy="971550"/>
          </a:xfrm>
        </p:spPr>
        <p:txBody>
          <a:bodyPr/>
          <a:lstStyle/>
          <a:p>
            <a:r>
              <a:rPr lang="en-US"/>
              <a:t>Click to edit Master title style</a:t>
            </a:r>
          </a:p>
        </p:txBody>
      </p:sp>
      <p:sp>
        <p:nvSpPr>
          <p:cNvPr id="3" name="Text Placeholder 2"/>
          <p:cNvSpPr>
            <a:spLocks noGrp="1"/>
          </p:cNvSpPr>
          <p:nvPr>
            <p:ph type="body" sz="half" idx="1"/>
          </p:nvPr>
        </p:nvSpPr>
        <p:spPr>
          <a:xfrm>
            <a:off x="304800" y="1428750"/>
            <a:ext cx="4114800" cy="3486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428750"/>
            <a:ext cx="4114800" cy="3486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36525" y="4968478"/>
            <a:ext cx="1905000" cy="175022"/>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1" y="4968478"/>
            <a:ext cx="2894013" cy="175022"/>
          </a:xfrm>
        </p:spPr>
        <p:txBody>
          <a:bodyPr/>
          <a:lstStyle>
            <a:lvl1pPr>
              <a:defRPr/>
            </a:lvl1pPr>
          </a:lstStyle>
          <a:p>
            <a:endParaRPr lang="en-US"/>
          </a:p>
        </p:txBody>
      </p:sp>
      <p:sp>
        <p:nvSpPr>
          <p:cNvPr id="7" name="Slide Number Placeholder 6"/>
          <p:cNvSpPr>
            <a:spLocks noGrp="1"/>
          </p:cNvSpPr>
          <p:nvPr>
            <p:ph type="sldNum" sz="quarter" idx="12"/>
          </p:nvPr>
        </p:nvSpPr>
        <p:spPr>
          <a:xfrm>
            <a:off x="7010400" y="4968478"/>
            <a:ext cx="1905000" cy="175022"/>
          </a:xfrm>
        </p:spPr>
        <p:txBody>
          <a:bodyPr/>
          <a:lstStyle>
            <a:lvl1pPr>
              <a:defRPr/>
            </a:lvl1pPr>
          </a:lstStyle>
          <a:p>
            <a:fld id="{84E18B1E-C8D3-4670-9A95-0E31FE8178B3}" type="slidenum">
              <a:rPr lang="en-US"/>
              <a:pPr/>
              <a:t>‹#›</a:t>
            </a:fld>
            <a:endParaRPr lang="en-US"/>
          </a:p>
        </p:txBody>
      </p:sp>
    </p:spTree>
    <p:extLst>
      <p:ext uri="{BB962C8B-B14F-4D97-AF65-F5344CB8AC3E}">
        <p14:creationId xmlns:p14="http://schemas.microsoft.com/office/powerpoint/2010/main" val="2625832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08360"/>
            <a:ext cx="7772400" cy="857250"/>
          </a:xfrm>
        </p:spPr>
        <p:txBody>
          <a:bodyPr/>
          <a:lstStyle/>
          <a:p>
            <a:r>
              <a:rPr lang="en-US"/>
              <a:t>Click to edit Master title style</a:t>
            </a:r>
          </a:p>
        </p:txBody>
      </p:sp>
      <p:sp>
        <p:nvSpPr>
          <p:cNvPr id="3" name="ClipArt Placeholder 2"/>
          <p:cNvSpPr>
            <a:spLocks noGrp="1"/>
          </p:cNvSpPr>
          <p:nvPr>
            <p:ph type="clipArt" sz="half" idx="1"/>
          </p:nvPr>
        </p:nvSpPr>
        <p:spPr>
          <a:xfrm>
            <a:off x="914400" y="1200150"/>
            <a:ext cx="3810000" cy="3398044"/>
          </a:xfrm>
        </p:spPr>
        <p:txBody>
          <a:bodyPr>
            <a:normAutofit/>
          </a:bodyPr>
          <a:lstStyle/>
          <a:p>
            <a:pPr lvl="0"/>
            <a:endParaRPr lang="en-US" noProof="0" dirty="0"/>
          </a:p>
        </p:txBody>
      </p:sp>
      <p:sp>
        <p:nvSpPr>
          <p:cNvPr id="4" name="Text Placeholder 3"/>
          <p:cNvSpPr>
            <a:spLocks noGrp="1"/>
          </p:cNvSpPr>
          <p:nvPr>
            <p:ph type="body" sz="half" idx="2"/>
          </p:nvPr>
        </p:nvSpPr>
        <p:spPr>
          <a:xfrm>
            <a:off x="4876800" y="1200150"/>
            <a:ext cx="38100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a:xfrm>
            <a:off x="3581400" y="4729162"/>
            <a:ext cx="2133600" cy="357188"/>
          </a:xfrm>
          <a:prstGeom prst="rect">
            <a:avLst/>
          </a:prstGeom>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20F83C06-F91C-403A-AAA1-E52DBC193832}" type="slidenum">
              <a:rPr lang="en-US"/>
              <a:pPr>
                <a:defRPr/>
              </a:pPr>
              <a:t>‹#›</a:t>
            </a:fld>
            <a:endParaRPr lang="en-US" dirty="0"/>
          </a:p>
        </p:txBody>
      </p:sp>
    </p:spTree>
    <p:extLst>
      <p:ext uri="{BB962C8B-B14F-4D97-AF65-F5344CB8AC3E}">
        <p14:creationId xmlns:p14="http://schemas.microsoft.com/office/powerpoint/2010/main" val="3214740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ingle Timeline">
    <p:spTree>
      <p:nvGrpSpPr>
        <p:cNvPr id="1" name=""/>
        <p:cNvGrpSpPr/>
        <p:nvPr/>
      </p:nvGrpSpPr>
      <p:grpSpPr>
        <a:xfrm>
          <a:off x="0" y="0"/>
          <a:ext cx="0" cy="0"/>
          <a:chOff x="0" y="0"/>
          <a:chExt cx="0" cy="0"/>
        </a:xfrm>
      </p:grpSpPr>
      <p:sp>
        <p:nvSpPr>
          <p:cNvPr id="18" name="Text Placeholder 48">
            <a:extLst>
              <a:ext uri="{FF2B5EF4-FFF2-40B4-BE49-F238E27FC236}">
                <a16:creationId xmlns:a16="http://schemas.microsoft.com/office/drawing/2014/main" id="{D127D48E-3E09-48C7-AB33-FBD643EFA52E}"/>
              </a:ext>
            </a:extLst>
          </p:cNvPr>
          <p:cNvSpPr>
            <a:spLocks noGrp="1"/>
          </p:cNvSpPr>
          <p:nvPr>
            <p:ph type="body" sz="quarter" idx="10" hasCustomPrompt="1"/>
          </p:nvPr>
        </p:nvSpPr>
        <p:spPr>
          <a:xfrm>
            <a:off x="1367936" y="3613288"/>
            <a:ext cx="1347297" cy="226640"/>
          </a:xfrm>
        </p:spPr>
        <p:txBody>
          <a:bodyPr>
            <a:noAutofit/>
          </a:bodyPr>
          <a:lstStyle>
            <a:lvl1pPr marL="0" indent="0">
              <a:buNone/>
              <a:defRPr sz="1500" b="1">
                <a:solidFill>
                  <a:schemeClr val="accent4"/>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19" name="Text Placeholder 50">
            <a:extLst>
              <a:ext uri="{FF2B5EF4-FFF2-40B4-BE49-F238E27FC236}">
                <a16:creationId xmlns:a16="http://schemas.microsoft.com/office/drawing/2014/main" id="{A1B91BF4-B790-4F67-98EB-FE905527BFF8}"/>
              </a:ext>
            </a:extLst>
          </p:cNvPr>
          <p:cNvSpPr>
            <a:spLocks noGrp="1"/>
          </p:cNvSpPr>
          <p:nvPr>
            <p:ph type="body" sz="quarter" idx="11"/>
          </p:nvPr>
        </p:nvSpPr>
        <p:spPr>
          <a:xfrm>
            <a:off x="1367936" y="3908222"/>
            <a:ext cx="1360175" cy="529829"/>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20" name="Text Placeholder 48">
            <a:extLst>
              <a:ext uri="{FF2B5EF4-FFF2-40B4-BE49-F238E27FC236}">
                <a16:creationId xmlns:a16="http://schemas.microsoft.com/office/drawing/2014/main" id="{CCA5F33F-1634-427F-92BF-99A5ED52A4BA}"/>
              </a:ext>
            </a:extLst>
          </p:cNvPr>
          <p:cNvSpPr>
            <a:spLocks noGrp="1"/>
          </p:cNvSpPr>
          <p:nvPr>
            <p:ph type="body" sz="quarter" idx="12" hasCustomPrompt="1"/>
          </p:nvPr>
        </p:nvSpPr>
        <p:spPr>
          <a:xfrm>
            <a:off x="3100557" y="3613288"/>
            <a:ext cx="1347297" cy="226640"/>
          </a:xfrm>
        </p:spPr>
        <p:txBody>
          <a:bodyPr>
            <a:noAutofit/>
          </a:bodyPr>
          <a:lstStyle>
            <a:lvl1pPr marL="0" indent="0">
              <a:buNone/>
              <a:defRPr sz="1500" b="1">
                <a:solidFill>
                  <a:schemeClr val="accent5"/>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21" name="Text Placeholder 50">
            <a:extLst>
              <a:ext uri="{FF2B5EF4-FFF2-40B4-BE49-F238E27FC236}">
                <a16:creationId xmlns:a16="http://schemas.microsoft.com/office/drawing/2014/main" id="{084F28D2-C99C-44DC-95CF-A18847F3B61F}"/>
              </a:ext>
            </a:extLst>
          </p:cNvPr>
          <p:cNvSpPr>
            <a:spLocks noGrp="1"/>
          </p:cNvSpPr>
          <p:nvPr>
            <p:ph type="body" sz="quarter" idx="13"/>
          </p:nvPr>
        </p:nvSpPr>
        <p:spPr>
          <a:xfrm>
            <a:off x="3100558" y="3908222"/>
            <a:ext cx="1360175" cy="529829"/>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22" name="Text Placeholder 48">
            <a:extLst>
              <a:ext uri="{FF2B5EF4-FFF2-40B4-BE49-F238E27FC236}">
                <a16:creationId xmlns:a16="http://schemas.microsoft.com/office/drawing/2014/main" id="{2402522A-E098-4FB5-B454-D6FC98D90CFE}"/>
              </a:ext>
            </a:extLst>
          </p:cNvPr>
          <p:cNvSpPr>
            <a:spLocks noGrp="1"/>
          </p:cNvSpPr>
          <p:nvPr>
            <p:ph type="body" sz="quarter" idx="14" hasCustomPrompt="1"/>
          </p:nvPr>
        </p:nvSpPr>
        <p:spPr>
          <a:xfrm>
            <a:off x="4833179" y="3613288"/>
            <a:ext cx="1347297" cy="226640"/>
          </a:xfrm>
        </p:spPr>
        <p:txBody>
          <a:bodyPr>
            <a:noAutofit/>
          </a:bodyPr>
          <a:lstStyle>
            <a:lvl1pPr marL="0" indent="0">
              <a:buNone/>
              <a:defRPr sz="1500" b="1">
                <a:solidFill>
                  <a:schemeClr val="accent6"/>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23" name="Text Placeholder 50">
            <a:extLst>
              <a:ext uri="{FF2B5EF4-FFF2-40B4-BE49-F238E27FC236}">
                <a16:creationId xmlns:a16="http://schemas.microsoft.com/office/drawing/2014/main" id="{18CF51EA-CDE2-4AA1-83CB-9DC6E212C336}"/>
              </a:ext>
            </a:extLst>
          </p:cNvPr>
          <p:cNvSpPr>
            <a:spLocks noGrp="1"/>
          </p:cNvSpPr>
          <p:nvPr>
            <p:ph type="body" sz="quarter" idx="15"/>
          </p:nvPr>
        </p:nvSpPr>
        <p:spPr>
          <a:xfrm>
            <a:off x="4833179" y="3908222"/>
            <a:ext cx="1360175" cy="529829"/>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24" name="Text Placeholder 48">
            <a:extLst>
              <a:ext uri="{FF2B5EF4-FFF2-40B4-BE49-F238E27FC236}">
                <a16:creationId xmlns:a16="http://schemas.microsoft.com/office/drawing/2014/main" id="{FE2BFCE7-D8D1-42B7-97F2-78B1D2CB5F8F}"/>
              </a:ext>
            </a:extLst>
          </p:cNvPr>
          <p:cNvSpPr>
            <a:spLocks noGrp="1"/>
          </p:cNvSpPr>
          <p:nvPr>
            <p:ph type="body" sz="quarter" idx="16" hasCustomPrompt="1"/>
          </p:nvPr>
        </p:nvSpPr>
        <p:spPr>
          <a:xfrm>
            <a:off x="6565800" y="3613288"/>
            <a:ext cx="1347297" cy="226640"/>
          </a:xfrm>
        </p:spPr>
        <p:txBody>
          <a:bodyPr>
            <a:noAutofit/>
          </a:bodyPr>
          <a:lstStyle>
            <a:lvl1pPr marL="0" indent="0">
              <a:buNone/>
              <a:defRPr sz="1500" b="1">
                <a:solidFill>
                  <a:schemeClr val="accent3"/>
                </a:solidFill>
                <a:latin typeface="+mj-lt"/>
              </a:defRPr>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dirty="0"/>
              <a:t>CLICK TO EDIT</a:t>
            </a:r>
          </a:p>
        </p:txBody>
      </p:sp>
      <p:sp>
        <p:nvSpPr>
          <p:cNvPr id="25" name="Text Placeholder 50">
            <a:extLst>
              <a:ext uri="{FF2B5EF4-FFF2-40B4-BE49-F238E27FC236}">
                <a16:creationId xmlns:a16="http://schemas.microsoft.com/office/drawing/2014/main" id="{0C4E8DE7-5691-4470-BC2C-F9F6532248C2}"/>
              </a:ext>
            </a:extLst>
          </p:cNvPr>
          <p:cNvSpPr>
            <a:spLocks noGrp="1"/>
          </p:cNvSpPr>
          <p:nvPr>
            <p:ph type="body" sz="quarter" idx="17"/>
          </p:nvPr>
        </p:nvSpPr>
        <p:spPr>
          <a:xfrm>
            <a:off x="6565801" y="3908222"/>
            <a:ext cx="1360175" cy="529829"/>
          </a:xfrm>
        </p:spPr>
        <p:txBody>
          <a:bodyPr>
            <a:noAutofit/>
          </a:bodyPr>
          <a:lstStyle>
            <a:lvl1pPr marL="0" indent="0">
              <a:lnSpc>
                <a:spcPct val="100000"/>
              </a:lnSpc>
              <a:buNone/>
              <a:defRPr sz="900">
                <a:solidFill>
                  <a:schemeClr val="tx1"/>
                </a:solidFill>
              </a:defRPr>
            </a:lvl1pPr>
            <a:lvl2pPr marL="342900" indent="0">
              <a:buNone/>
              <a:defRPr sz="825"/>
            </a:lvl2pPr>
            <a:lvl3pPr marL="685800" indent="0">
              <a:buNone/>
              <a:defRPr sz="825"/>
            </a:lvl3pPr>
            <a:lvl4pPr marL="1028700" indent="0">
              <a:buNone/>
              <a:defRPr sz="825"/>
            </a:lvl4pPr>
            <a:lvl5pPr marL="1371600" indent="0">
              <a:buNone/>
              <a:defRPr sz="825"/>
            </a:lvl5pPr>
          </a:lstStyle>
          <a:p>
            <a:pPr lvl="0"/>
            <a:r>
              <a:rPr lang="en-US"/>
              <a:t>Click to edit Master text styles</a:t>
            </a:r>
          </a:p>
        </p:txBody>
      </p:sp>
      <p:sp>
        <p:nvSpPr>
          <p:cNvPr id="4" name="Title 3">
            <a:extLst>
              <a:ext uri="{FF2B5EF4-FFF2-40B4-BE49-F238E27FC236}">
                <a16:creationId xmlns:a16="http://schemas.microsoft.com/office/drawing/2014/main" id="{AFBC6ED5-DBEC-4BA5-9BFE-9A5E0ED8D8C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9059668"/>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a:xfrm>
            <a:off x="622211" y="166127"/>
            <a:ext cx="7958031" cy="458074"/>
          </a:xfrm>
        </p:spPr>
        <p:txBody>
          <a:bodyPr/>
          <a:lstStyle>
            <a:lvl1pPr>
              <a:defRPr/>
            </a:lvl1pPr>
          </a:lstStyle>
          <a:p>
            <a:r>
              <a:rPr lang="en-US" dirty="0"/>
              <a:t>Click to edit Master title style</a:t>
            </a:r>
          </a:p>
        </p:txBody>
      </p:sp>
      <p:sp>
        <p:nvSpPr>
          <p:cNvPr id="11" name="Slide Number Placeholder 6"/>
          <p:cNvSpPr>
            <a:spLocks noGrp="1"/>
          </p:cNvSpPr>
          <p:nvPr>
            <p:ph type="sldNum" sz="quarter" idx="4"/>
          </p:nvPr>
        </p:nvSpPr>
        <p:spPr>
          <a:xfrm>
            <a:off x="8406403" y="4747695"/>
            <a:ext cx="518160" cy="273844"/>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dirty="0"/>
          </a:p>
        </p:txBody>
      </p:sp>
      <p:sp>
        <p:nvSpPr>
          <p:cNvPr id="12" name="Content Placeholder 11"/>
          <p:cNvSpPr>
            <a:spLocks noGrp="1"/>
          </p:cNvSpPr>
          <p:nvPr>
            <p:ph sz="quarter" idx="12"/>
          </p:nvPr>
        </p:nvSpPr>
        <p:spPr>
          <a:xfrm>
            <a:off x="622211" y="1058638"/>
            <a:ext cx="7958031" cy="3254620"/>
          </a:xfrm>
        </p:spPr>
        <p:txBody>
          <a:bodyPr/>
          <a:lstStyle>
            <a:lvl1pPr>
              <a:defRPr sz="2800"/>
            </a:lvl1pPr>
            <a:lvl3pPr marL="569842" indent="-230161">
              <a:spcAft>
                <a:spcPts val="600"/>
              </a:spcAft>
              <a:buSzPct val="100000"/>
              <a:defRPr/>
            </a:lvl3pPr>
            <a:lvl4pPr marL="919049" indent="-230161">
              <a:spcAft>
                <a:spcPts val="600"/>
              </a:spcAft>
              <a:tabLst/>
              <a:defRPr/>
            </a:lvl4pPr>
            <a:lvl5pPr>
              <a:spcAft>
                <a:spcPts val="600"/>
              </a:spcAft>
              <a:defRPr baseline="0"/>
            </a:lvl5pPr>
            <a:lvl6pPr marL="2285718" indent="-225398">
              <a:spcAft>
                <a:spcPts val="600"/>
              </a:spcAft>
              <a:buFontTx/>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5371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eaker Page 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AED890-5A54-5247-A7BF-87707F6EC2B7}"/>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Slide Number Placeholder 6"/>
          <p:cNvSpPr>
            <a:spLocks noGrp="1"/>
          </p:cNvSpPr>
          <p:nvPr>
            <p:ph type="sldNum" sz="quarter" idx="4"/>
          </p:nvPr>
        </p:nvSpPr>
        <p:spPr>
          <a:xfrm>
            <a:off x="378135" y="4425831"/>
            <a:ext cx="518160" cy="273844"/>
          </a:xfrm>
          <a:prstGeom prst="rect">
            <a:avLst/>
          </a:prstGeom>
        </p:spPr>
        <p:txBody>
          <a:bodyPr vert="horz" lIns="91440" tIns="45720" rIns="0" bIns="45720" rtlCol="0" anchor="ctr"/>
          <a:lstStyle>
            <a:lvl1pPr algn="l">
              <a:defRPr sz="700">
                <a:solidFill>
                  <a:schemeClr val="bg1"/>
                </a:solidFill>
              </a:defRPr>
            </a:lvl1pPr>
          </a:lstStyle>
          <a:p>
            <a:fld id="{489F9553-C816-6842-8939-EE75ECF7EB2B}" type="slidenum">
              <a:rPr lang="en-US" smtClean="0"/>
              <a:pPr/>
              <a:t>‹#›</a:t>
            </a:fld>
            <a:endParaRPr lang="en-US" dirty="0"/>
          </a:p>
        </p:txBody>
      </p:sp>
      <p:sp>
        <p:nvSpPr>
          <p:cNvPr id="11" name="Title 1"/>
          <p:cNvSpPr>
            <a:spLocks noGrp="1"/>
          </p:cNvSpPr>
          <p:nvPr>
            <p:ph type="title" hasCustomPrompt="1"/>
          </p:nvPr>
        </p:nvSpPr>
        <p:spPr>
          <a:xfrm>
            <a:off x="3706781" y="1126421"/>
            <a:ext cx="4873092" cy="1345694"/>
          </a:xfrm>
        </p:spPr>
        <p:txBody>
          <a:bodyPr>
            <a:normAutofit/>
          </a:bodyPr>
          <a:lstStyle>
            <a:lvl1pPr marL="0" indent="0" algn="r">
              <a:lnSpc>
                <a:spcPts val="3500"/>
              </a:lnSpc>
              <a:defRPr sz="3200">
                <a:solidFill>
                  <a:schemeClr val="bg1"/>
                </a:solidFill>
              </a:defRPr>
            </a:lvl1pPr>
          </a:lstStyle>
          <a:p>
            <a:r>
              <a:rPr lang="en-US" dirty="0"/>
              <a:t>Click to edit Break</a:t>
            </a:r>
            <a:br>
              <a:rPr lang="en-US" dirty="0"/>
            </a:br>
            <a:r>
              <a:rPr lang="en-US" dirty="0"/>
              <a:t>Slide Title</a:t>
            </a:r>
          </a:p>
        </p:txBody>
      </p:sp>
    </p:spTree>
    <p:extLst>
      <p:ext uri="{BB962C8B-B14F-4D97-AF65-F5344CB8AC3E}">
        <p14:creationId xmlns:p14="http://schemas.microsoft.com/office/powerpoint/2010/main" val="490779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3716"/>
            <a:ext cx="2895600" cy="246888"/>
          </a:xfrm>
          <a:prstGeom prst="rect">
            <a:avLst/>
          </a:prstGeom>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DD9FFAD-4D2E-4CD2-B266-91A4EC62D2B8}" type="slidenum">
              <a:rPr lang="en-US" smtClean="0"/>
              <a:pPr>
                <a:defRPr/>
              </a:pPr>
              <a:t>‹#›</a:t>
            </a:fld>
            <a:endParaRPr lang="en-US"/>
          </a:p>
        </p:txBody>
      </p:sp>
    </p:spTree>
    <p:extLst>
      <p:ext uri="{BB962C8B-B14F-4D97-AF65-F5344CB8AC3E}">
        <p14:creationId xmlns:p14="http://schemas.microsoft.com/office/powerpoint/2010/main" val="3211648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reaker Page Blue">
    <p:spTree>
      <p:nvGrpSpPr>
        <p:cNvPr id="1" name=""/>
        <p:cNvGrpSpPr/>
        <p:nvPr/>
      </p:nvGrpSpPr>
      <p:grpSpPr>
        <a:xfrm>
          <a:off x="0" y="0"/>
          <a:ext cx="0" cy="0"/>
          <a:chOff x="0" y="0"/>
          <a:chExt cx="0" cy="0"/>
        </a:xfrm>
      </p:grpSpPr>
      <p:pic>
        <p:nvPicPr>
          <p:cNvPr id="3" name="Picture 2" descr="Breakout Pg Green 16-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65B061DC-B061-3347-98EE-07B38673D112}"/>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8" name="Slide Number Placeholder 6">
            <a:extLst>
              <a:ext uri="{FF2B5EF4-FFF2-40B4-BE49-F238E27FC236}">
                <a16:creationId xmlns:a16="http://schemas.microsoft.com/office/drawing/2014/main" id="{5D17A67B-C5EA-6448-9F04-D5455BBD8677}"/>
              </a:ext>
            </a:extLst>
          </p:cNvPr>
          <p:cNvSpPr>
            <a:spLocks noGrp="1"/>
          </p:cNvSpPr>
          <p:nvPr>
            <p:ph type="sldNum" sz="quarter" idx="4"/>
          </p:nvPr>
        </p:nvSpPr>
        <p:spPr>
          <a:xfrm>
            <a:off x="378135" y="4425831"/>
            <a:ext cx="518160" cy="273844"/>
          </a:xfrm>
          <a:prstGeom prst="rect">
            <a:avLst/>
          </a:prstGeom>
        </p:spPr>
        <p:txBody>
          <a:bodyPr vert="horz" lIns="91440" tIns="45720" rIns="0" bIns="45720" rtlCol="0" anchor="ctr"/>
          <a:lstStyle>
            <a:lvl1pPr algn="l">
              <a:defRPr sz="700">
                <a:solidFill>
                  <a:schemeClr val="bg1"/>
                </a:solidFill>
              </a:defRPr>
            </a:lvl1pPr>
          </a:lstStyle>
          <a:p>
            <a:fld id="{489F9553-C816-6842-8939-EE75ECF7EB2B}" type="slidenum">
              <a:rPr lang="en-US" smtClean="0"/>
              <a:pPr/>
              <a:t>‹#›</a:t>
            </a:fld>
            <a:endParaRPr lang="en-US" dirty="0"/>
          </a:p>
        </p:txBody>
      </p:sp>
      <p:sp>
        <p:nvSpPr>
          <p:cNvPr id="9" name="Title 1">
            <a:extLst>
              <a:ext uri="{FF2B5EF4-FFF2-40B4-BE49-F238E27FC236}">
                <a16:creationId xmlns:a16="http://schemas.microsoft.com/office/drawing/2014/main" id="{D0E873CB-58E5-2B42-B0B0-401E2EAFB0C8}"/>
              </a:ext>
            </a:extLst>
          </p:cNvPr>
          <p:cNvSpPr>
            <a:spLocks noGrp="1"/>
          </p:cNvSpPr>
          <p:nvPr>
            <p:ph type="title" hasCustomPrompt="1"/>
          </p:nvPr>
        </p:nvSpPr>
        <p:spPr>
          <a:xfrm>
            <a:off x="3706781" y="1126421"/>
            <a:ext cx="4873092" cy="1345694"/>
          </a:xfrm>
        </p:spPr>
        <p:txBody>
          <a:bodyPr>
            <a:normAutofit/>
          </a:bodyPr>
          <a:lstStyle>
            <a:lvl1pPr marL="0" indent="0" algn="r">
              <a:lnSpc>
                <a:spcPts val="3500"/>
              </a:lnSpc>
              <a:defRPr sz="3200">
                <a:solidFill>
                  <a:schemeClr val="bg1"/>
                </a:solidFill>
              </a:defRPr>
            </a:lvl1pPr>
          </a:lstStyle>
          <a:p>
            <a:r>
              <a:rPr lang="en-US" dirty="0"/>
              <a:t>Click to edit Break</a:t>
            </a:r>
            <a:br>
              <a:rPr lang="en-US" dirty="0"/>
            </a:br>
            <a:r>
              <a:rPr lang="en-US" dirty="0"/>
              <a:t>Slide Title</a:t>
            </a:r>
          </a:p>
        </p:txBody>
      </p:sp>
    </p:spTree>
    <p:extLst>
      <p:ext uri="{BB962C8B-B14F-4D97-AF65-F5344CB8AC3E}">
        <p14:creationId xmlns:p14="http://schemas.microsoft.com/office/powerpoint/2010/main" val="526061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er Page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4BF4AC-A250-9244-8657-DFA3761F762B}"/>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 name="Slide Number Placeholder 6">
            <a:extLst>
              <a:ext uri="{FF2B5EF4-FFF2-40B4-BE49-F238E27FC236}">
                <a16:creationId xmlns:a16="http://schemas.microsoft.com/office/drawing/2014/main" id="{5E5A6D0B-AE9C-C948-8112-D88BE5918028}"/>
              </a:ext>
            </a:extLst>
          </p:cNvPr>
          <p:cNvSpPr>
            <a:spLocks noGrp="1"/>
          </p:cNvSpPr>
          <p:nvPr>
            <p:ph type="sldNum" sz="quarter" idx="4"/>
          </p:nvPr>
        </p:nvSpPr>
        <p:spPr>
          <a:xfrm>
            <a:off x="378135" y="4425831"/>
            <a:ext cx="518160" cy="273844"/>
          </a:xfrm>
          <a:prstGeom prst="rect">
            <a:avLst/>
          </a:prstGeom>
        </p:spPr>
        <p:txBody>
          <a:bodyPr vert="horz" lIns="91440" tIns="45720" rIns="0" bIns="45720" rtlCol="0" anchor="ctr"/>
          <a:lstStyle>
            <a:lvl1pPr algn="l">
              <a:defRPr sz="700">
                <a:solidFill>
                  <a:schemeClr val="bg1"/>
                </a:solidFill>
              </a:defRPr>
            </a:lvl1pPr>
          </a:lstStyle>
          <a:p>
            <a:fld id="{489F9553-C816-6842-8939-EE75ECF7EB2B}" type="slidenum">
              <a:rPr lang="en-US" smtClean="0"/>
              <a:pPr/>
              <a:t>‹#›</a:t>
            </a:fld>
            <a:endParaRPr lang="en-US" dirty="0"/>
          </a:p>
        </p:txBody>
      </p:sp>
      <p:sp>
        <p:nvSpPr>
          <p:cNvPr id="8" name="Title 1">
            <a:extLst>
              <a:ext uri="{FF2B5EF4-FFF2-40B4-BE49-F238E27FC236}">
                <a16:creationId xmlns:a16="http://schemas.microsoft.com/office/drawing/2014/main" id="{2560CF0C-5386-3B4D-8C98-8EBB6300C043}"/>
              </a:ext>
            </a:extLst>
          </p:cNvPr>
          <p:cNvSpPr>
            <a:spLocks noGrp="1"/>
          </p:cNvSpPr>
          <p:nvPr>
            <p:ph type="title" hasCustomPrompt="1"/>
          </p:nvPr>
        </p:nvSpPr>
        <p:spPr>
          <a:xfrm>
            <a:off x="3706781" y="1126421"/>
            <a:ext cx="4873092" cy="1345694"/>
          </a:xfrm>
        </p:spPr>
        <p:txBody>
          <a:bodyPr>
            <a:normAutofit/>
          </a:bodyPr>
          <a:lstStyle>
            <a:lvl1pPr marL="0" indent="0" algn="r">
              <a:lnSpc>
                <a:spcPts val="3500"/>
              </a:lnSpc>
              <a:defRPr sz="3200">
                <a:solidFill>
                  <a:schemeClr val="bg1"/>
                </a:solidFill>
              </a:defRPr>
            </a:lvl1pPr>
          </a:lstStyle>
          <a:p>
            <a:r>
              <a:rPr lang="en-US" dirty="0"/>
              <a:t>Click to edit Break</a:t>
            </a:r>
            <a:br>
              <a:rPr lang="en-US" dirty="0"/>
            </a:br>
            <a:r>
              <a:rPr lang="en-US" dirty="0"/>
              <a:t>Slide Title</a:t>
            </a:r>
          </a:p>
        </p:txBody>
      </p:sp>
    </p:spTree>
    <p:extLst>
      <p:ext uri="{BB962C8B-B14F-4D97-AF65-F5344CB8AC3E}">
        <p14:creationId xmlns:p14="http://schemas.microsoft.com/office/powerpoint/2010/main" val="2140983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reaker Page 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4E91C4-8B42-0344-9E58-82C719CF95A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 name="Slide Number Placeholder 6">
            <a:extLst>
              <a:ext uri="{FF2B5EF4-FFF2-40B4-BE49-F238E27FC236}">
                <a16:creationId xmlns:a16="http://schemas.microsoft.com/office/drawing/2014/main" id="{F47B3209-46F8-B941-8CF3-F6A1B4B00EFB}"/>
              </a:ext>
            </a:extLst>
          </p:cNvPr>
          <p:cNvSpPr>
            <a:spLocks noGrp="1"/>
          </p:cNvSpPr>
          <p:nvPr>
            <p:ph type="sldNum" sz="quarter" idx="4"/>
          </p:nvPr>
        </p:nvSpPr>
        <p:spPr>
          <a:xfrm>
            <a:off x="378135" y="4425831"/>
            <a:ext cx="518160" cy="273844"/>
          </a:xfrm>
          <a:prstGeom prst="rect">
            <a:avLst/>
          </a:prstGeom>
        </p:spPr>
        <p:txBody>
          <a:bodyPr vert="horz" lIns="91440" tIns="45720" rIns="0" bIns="45720" rtlCol="0" anchor="ctr"/>
          <a:lstStyle>
            <a:lvl1pPr algn="l">
              <a:defRPr sz="700">
                <a:solidFill>
                  <a:schemeClr val="bg1"/>
                </a:solidFill>
              </a:defRPr>
            </a:lvl1pPr>
          </a:lstStyle>
          <a:p>
            <a:fld id="{489F9553-C816-6842-8939-EE75ECF7EB2B}" type="slidenum">
              <a:rPr lang="en-US" smtClean="0"/>
              <a:pPr/>
              <a:t>‹#›</a:t>
            </a:fld>
            <a:endParaRPr lang="en-US" dirty="0"/>
          </a:p>
        </p:txBody>
      </p:sp>
      <p:sp>
        <p:nvSpPr>
          <p:cNvPr id="8" name="Title 1">
            <a:extLst>
              <a:ext uri="{FF2B5EF4-FFF2-40B4-BE49-F238E27FC236}">
                <a16:creationId xmlns:a16="http://schemas.microsoft.com/office/drawing/2014/main" id="{AABC61C9-2DC6-DC4D-8C0B-B1E5F308AF2D}"/>
              </a:ext>
            </a:extLst>
          </p:cNvPr>
          <p:cNvSpPr>
            <a:spLocks noGrp="1"/>
          </p:cNvSpPr>
          <p:nvPr>
            <p:ph type="title" hasCustomPrompt="1"/>
          </p:nvPr>
        </p:nvSpPr>
        <p:spPr>
          <a:xfrm>
            <a:off x="3706781" y="1126421"/>
            <a:ext cx="4873092" cy="1345694"/>
          </a:xfrm>
        </p:spPr>
        <p:txBody>
          <a:bodyPr>
            <a:normAutofit/>
          </a:bodyPr>
          <a:lstStyle>
            <a:lvl1pPr marL="0" indent="0" algn="r">
              <a:lnSpc>
                <a:spcPts val="3500"/>
              </a:lnSpc>
              <a:defRPr sz="3200">
                <a:solidFill>
                  <a:schemeClr val="bg1"/>
                </a:solidFill>
              </a:defRPr>
            </a:lvl1pPr>
          </a:lstStyle>
          <a:p>
            <a:r>
              <a:rPr lang="en-US" dirty="0"/>
              <a:t>Click to edit Break</a:t>
            </a:r>
            <a:br>
              <a:rPr lang="en-US" dirty="0"/>
            </a:br>
            <a:r>
              <a:rPr lang="en-US" dirty="0"/>
              <a:t>Slide Title</a:t>
            </a:r>
          </a:p>
        </p:txBody>
      </p:sp>
    </p:spTree>
    <p:extLst>
      <p:ext uri="{BB962C8B-B14F-4D97-AF65-F5344CB8AC3E}">
        <p14:creationId xmlns:p14="http://schemas.microsoft.com/office/powerpoint/2010/main" val="69347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reaker Page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F9AAE-2B5F-5A40-8C2D-469806A54E3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 name="Slide Number Placeholder 6">
            <a:extLst>
              <a:ext uri="{FF2B5EF4-FFF2-40B4-BE49-F238E27FC236}">
                <a16:creationId xmlns:a16="http://schemas.microsoft.com/office/drawing/2014/main" id="{F47B3209-46F8-B941-8CF3-F6A1B4B00EFB}"/>
              </a:ext>
            </a:extLst>
          </p:cNvPr>
          <p:cNvSpPr>
            <a:spLocks noGrp="1"/>
          </p:cNvSpPr>
          <p:nvPr>
            <p:ph type="sldNum" sz="quarter" idx="4"/>
          </p:nvPr>
        </p:nvSpPr>
        <p:spPr>
          <a:xfrm>
            <a:off x="378135" y="4425831"/>
            <a:ext cx="518160" cy="273844"/>
          </a:xfrm>
          <a:prstGeom prst="rect">
            <a:avLst/>
          </a:prstGeom>
        </p:spPr>
        <p:txBody>
          <a:bodyPr vert="horz" lIns="91440" tIns="45720" rIns="0" bIns="45720" rtlCol="0" anchor="ctr"/>
          <a:lstStyle>
            <a:lvl1pPr algn="l">
              <a:defRPr sz="700">
                <a:solidFill>
                  <a:schemeClr val="bg1"/>
                </a:solidFill>
              </a:defRPr>
            </a:lvl1pPr>
          </a:lstStyle>
          <a:p>
            <a:fld id="{489F9553-C816-6842-8939-EE75ECF7EB2B}" type="slidenum">
              <a:rPr lang="en-US" smtClean="0"/>
              <a:pPr/>
              <a:t>‹#›</a:t>
            </a:fld>
            <a:endParaRPr lang="en-US" dirty="0"/>
          </a:p>
        </p:txBody>
      </p:sp>
      <p:sp>
        <p:nvSpPr>
          <p:cNvPr id="8" name="Title 1">
            <a:extLst>
              <a:ext uri="{FF2B5EF4-FFF2-40B4-BE49-F238E27FC236}">
                <a16:creationId xmlns:a16="http://schemas.microsoft.com/office/drawing/2014/main" id="{AABC61C9-2DC6-DC4D-8C0B-B1E5F308AF2D}"/>
              </a:ext>
            </a:extLst>
          </p:cNvPr>
          <p:cNvSpPr>
            <a:spLocks noGrp="1"/>
          </p:cNvSpPr>
          <p:nvPr>
            <p:ph type="title" hasCustomPrompt="1"/>
          </p:nvPr>
        </p:nvSpPr>
        <p:spPr>
          <a:xfrm>
            <a:off x="3706781" y="1126421"/>
            <a:ext cx="4873092" cy="1345694"/>
          </a:xfrm>
        </p:spPr>
        <p:txBody>
          <a:bodyPr>
            <a:normAutofit/>
          </a:bodyPr>
          <a:lstStyle>
            <a:lvl1pPr marL="0" indent="0" algn="r">
              <a:lnSpc>
                <a:spcPts val="3500"/>
              </a:lnSpc>
              <a:defRPr sz="3200">
                <a:solidFill>
                  <a:schemeClr val="bg1"/>
                </a:solidFill>
              </a:defRPr>
            </a:lvl1pPr>
          </a:lstStyle>
          <a:p>
            <a:r>
              <a:rPr lang="en-US" dirty="0"/>
              <a:t>Click to edit Break</a:t>
            </a:r>
            <a:br>
              <a:rPr lang="en-US" dirty="0"/>
            </a:br>
            <a:r>
              <a:rPr lang="en-US" dirty="0"/>
              <a:t>Slide Title</a:t>
            </a:r>
          </a:p>
        </p:txBody>
      </p:sp>
    </p:spTree>
    <p:extLst>
      <p:ext uri="{BB962C8B-B14F-4D97-AF65-F5344CB8AC3E}">
        <p14:creationId xmlns:p14="http://schemas.microsoft.com/office/powerpoint/2010/main" val="3899973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a:xfrm>
            <a:off x="622205" y="166127"/>
            <a:ext cx="7958030" cy="458074"/>
          </a:xfrm>
        </p:spPr>
        <p:txBody>
          <a:bodyPr/>
          <a:lstStyle>
            <a:lvl1pPr>
              <a:defRPr/>
            </a:lvl1pPr>
          </a:lstStyle>
          <a:p>
            <a:r>
              <a:rPr lang="en-US" dirty="0"/>
              <a:t>Click to edit Master title style</a:t>
            </a:r>
          </a:p>
        </p:txBody>
      </p:sp>
      <p:sp>
        <p:nvSpPr>
          <p:cNvPr id="11" name="Slide Number Placeholder 6"/>
          <p:cNvSpPr>
            <a:spLocks noGrp="1"/>
          </p:cNvSpPr>
          <p:nvPr>
            <p:ph type="sldNum" sz="quarter" idx="4"/>
          </p:nvPr>
        </p:nvSpPr>
        <p:spPr>
          <a:xfrm>
            <a:off x="8406402" y="4747695"/>
            <a:ext cx="518160" cy="273844"/>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dirty="0"/>
          </a:p>
        </p:txBody>
      </p:sp>
      <p:sp>
        <p:nvSpPr>
          <p:cNvPr id="12" name="Content Placeholder 11"/>
          <p:cNvSpPr>
            <a:spLocks noGrp="1"/>
          </p:cNvSpPr>
          <p:nvPr>
            <p:ph sz="quarter" idx="12"/>
          </p:nvPr>
        </p:nvSpPr>
        <p:spPr>
          <a:xfrm>
            <a:off x="622205" y="1058638"/>
            <a:ext cx="7958030" cy="3254620"/>
          </a:xfrm>
        </p:spPr>
        <p:txBody>
          <a:bodyPr/>
          <a:lstStyle>
            <a:lvl1pPr>
              <a:defRPr sz="2800"/>
            </a:lvl1pPr>
            <a:lvl3pPr marL="569913" indent="-230188">
              <a:spcAft>
                <a:spcPts val="600"/>
              </a:spcAft>
              <a:buSzPct val="100000"/>
              <a:defRPr/>
            </a:lvl3pPr>
            <a:lvl4pPr marL="919163" indent="-230188">
              <a:spcAft>
                <a:spcPts val="600"/>
              </a:spcAft>
              <a:tabLst/>
              <a:defRPr/>
            </a:lvl4pPr>
            <a:lvl5pPr>
              <a:spcAft>
                <a:spcPts val="600"/>
              </a:spcAft>
              <a:defRPr baseline="0"/>
            </a:lvl5pPr>
            <a:lvl6pPr marL="2286000" indent="-225425">
              <a:spcAft>
                <a:spcPts val="600"/>
              </a:spcAft>
              <a:buFontTx/>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5371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P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8F9023-1740-B946-97F9-DAF53DF3061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a:xfrm>
            <a:off x="608454" y="173549"/>
            <a:ext cx="8229600" cy="458074"/>
          </a:xfrm>
        </p:spPr>
        <p:txBody>
          <a:bodyPr/>
          <a:lstStyle>
            <a:lvl1pPr>
              <a:defRPr/>
            </a:lvl1pPr>
          </a:lstStyle>
          <a:p>
            <a:r>
              <a:rPr lang="en-US" dirty="0"/>
              <a:t>Click to edit Master title style</a:t>
            </a:r>
          </a:p>
        </p:txBody>
      </p:sp>
      <p:sp>
        <p:nvSpPr>
          <p:cNvPr id="11" name="Slide Number Placeholder 6"/>
          <p:cNvSpPr>
            <a:spLocks noGrp="1"/>
          </p:cNvSpPr>
          <p:nvPr>
            <p:ph type="sldNum" sz="quarter" idx="4"/>
          </p:nvPr>
        </p:nvSpPr>
        <p:spPr>
          <a:xfrm>
            <a:off x="8406402" y="4747695"/>
            <a:ext cx="518160" cy="273844"/>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dirty="0"/>
          </a:p>
        </p:txBody>
      </p:sp>
      <p:sp>
        <p:nvSpPr>
          <p:cNvPr id="12" name="Content Placeholder 11"/>
          <p:cNvSpPr>
            <a:spLocks noGrp="1"/>
          </p:cNvSpPr>
          <p:nvPr>
            <p:ph sz="quarter" idx="12"/>
          </p:nvPr>
        </p:nvSpPr>
        <p:spPr>
          <a:xfrm>
            <a:off x="608454" y="1058638"/>
            <a:ext cx="8229600" cy="3254620"/>
          </a:xfrm>
        </p:spPr>
        <p:txBody>
          <a:bodyPr/>
          <a:lstStyle>
            <a:lvl1pPr>
              <a:defRPr sz="2800"/>
            </a:lvl1pPr>
            <a:lvl3pPr marL="569913" indent="-230188">
              <a:spcAft>
                <a:spcPts val="600"/>
              </a:spcAft>
              <a:buSzPct val="100000"/>
              <a:defRPr/>
            </a:lvl3pPr>
            <a:lvl4pPr marL="919163" indent="-230188">
              <a:spcAft>
                <a:spcPts val="600"/>
              </a:spcAft>
              <a:tabLst/>
              <a:defRPr/>
            </a:lvl4pPr>
            <a:lvl5pPr>
              <a:spcAft>
                <a:spcPts val="600"/>
              </a:spcAft>
              <a:defRPr baseline="0"/>
            </a:lvl5pPr>
            <a:lvl6pPr marL="2286000" indent="-225425">
              <a:spcAft>
                <a:spcPts val="600"/>
              </a:spcAft>
              <a:buFontTx/>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658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7829"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85703"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6"/>
          <p:cNvSpPr>
            <a:spLocks noGrp="1"/>
          </p:cNvSpPr>
          <p:nvPr>
            <p:ph type="sldNum" sz="quarter" idx="4"/>
          </p:nvPr>
        </p:nvSpPr>
        <p:spPr>
          <a:xfrm>
            <a:off x="8406402" y="4747695"/>
            <a:ext cx="518160" cy="273844"/>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pPr/>
              <a:t>‹#›</a:t>
            </a:fld>
            <a:endParaRPr lang="en-US" dirty="0"/>
          </a:p>
        </p:txBody>
      </p:sp>
    </p:spTree>
    <p:extLst>
      <p:ext uri="{BB962C8B-B14F-4D97-AF65-F5344CB8AC3E}">
        <p14:creationId xmlns:p14="http://schemas.microsoft.com/office/powerpoint/2010/main" val="2583396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224064-7862-974B-9E7B-FF2FFF6662FF}"/>
              </a:ext>
            </a:extLst>
          </p:cNvPr>
          <p:cNvPicPr>
            <a:picLocks noChangeAspect="1"/>
          </p:cNvPicPr>
          <p:nvPr userDrawn="1"/>
        </p:nvPicPr>
        <p:blipFill>
          <a:blip r:embed="rId20"/>
          <a:stretch>
            <a:fillRect/>
          </a:stretch>
        </p:blipFill>
        <p:spPr>
          <a:xfrm>
            <a:off x="0" y="0"/>
            <a:ext cx="9144000" cy="5143500"/>
          </a:xfrm>
          <a:prstGeom prst="rect">
            <a:avLst/>
          </a:prstGeom>
        </p:spPr>
      </p:pic>
      <p:sp>
        <p:nvSpPr>
          <p:cNvPr id="2" name="Title Placeholder 1"/>
          <p:cNvSpPr>
            <a:spLocks noGrp="1"/>
          </p:cNvSpPr>
          <p:nvPr>
            <p:ph type="title"/>
          </p:nvPr>
        </p:nvSpPr>
        <p:spPr>
          <a:xfrm>
            <a:off x="587829" y="166713"/>
            <a:ext cx="7992406" cy="458074"/>
          </a:xfrm>
          <a:prstGeom prst="rect">
            <a:avLst/>
          </a:prstGeom>
        </p:spPr>
        <p:txBody>
          <a:bodyPr vert="horz" lIns="0" tIns="0" rIns="91440" bIns="45720" rtlCol="0" anchor="t" anchorCtr="0">
            <a:noAutofit/>
          </a:bodyPr>
          <a:lstStyle/>
          <a:p>
            <a:r>
              <a:rPr lang="en-US" dirty="0"/>
              <a:t>Click to edit Master title style</a:t>
            </a:r>
          </a:p>
        </p:txBody>
      </p:sp>
      <p:sp>
        <p:nvSpPr>
          <p:cNvPr id="8" name="Text Placeholder 7"/>
          <p:cNvSpPr>
            <a:spLocks noGrp="1"/>
          </p:cNvSpPr>
          <p:nvPr>
            <p:ph type="body" idx="1"/>
          </p:nvPr>
        </p:nvSpPr>
        <p:spPr>
          <a:xfrm>
            <a:off x="587829" y="1058639"/>
            <a:ext cx="7992406" cy="3394472"/>
          </a:xfrm>
          <a:prstGeom prst="rect">
            <a:avLst/>
          </a:prstGeom>
        </p:spPr>
        <p:txBody>
          <a:bodyPr vert="horz" lIns="0" tIns="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6"/>
          <p:cNvSpPr>
            <a:spLocks noGrp="1"/>
          </p:cNvSpPr>
          <p:nvPr>
            <p:ph type="sldNum" sz="quarter" idx="4"/>
          </p:nvPr>
        </p:nvSpPr>
        <p:spPr>
          <a:xfrm>
            <a:off x="8406402" y="4760196"/>
            <a:ext cx="518160" cy="273844"/>
          </a:xfrm>
          <a:prstGeom prst="rect">
            <a:avLst/>
          </a:prstGeom>
        </p:spPr>
        <p:txBody>
          <a:bodyPr vert="horz" lIns="91440" tIns="45720" rIns="0" bIns="45720" rtlCol="0" anchor="ctr"/>
          <a:lstStyle>
            <a:lvl1pPr algn="r">
              <a:defRPr sz="550">
                <a:solidFill>
                  <a:schemeClr val="bg1"/>
                </a:solidFill>
              </a:defRPr>
            </a:lvl1pPr>
          </a:lstStyle>
          <a:p>
            <a:fld id="{489F9553-C816-6842-8939-EE75ECF7EB2B}" type="slidenum">
              <a:rPr lang="en-US" smtClean="0"/>
              <a:pPr/>
              <a:t>‹#›</a:t>
            </a:fld>
            <a:endParaRPr lang="en-US" dirty="0"/>
          </a:p>
        </p:txBody>
      </p:sp>
    </p:spTree>
    <p:extLst>
      <p:ext uri="{BB962C8B-B14F-4D97-AF65-F5344CB8AC3E}">
        <p14:creationId xmlns:p14="http://schemas.microsoft.com/office/powerpoint/2010/main" val="39229333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8" r:id="rId3"/>
    <p:sldLayoutId id="2147483650" r:id="rId4"/>
    <p:sldLayoutId id="2147483667" r:id="rId5"/>
    <p:sldLayoutId id="2147483670" r:id="rId6"/>
    <p:sldLayoutId id="2147483653" r:id="rId7"/>
    <p:sldLayoutId id="2147483669" r:id="rId8"/>
    <p:sldLayoutId id="2147483665" r:id="rId9"/>
    <p:sldLayoutId id="2147483666" r:id="rId10"/>
    <p:sldLayoutId id="2147483672" r:id="rId11"/>
    <p:sldLayoutId id="2147483673" r:id="rId12"/>
    <p:sldLayoutId id="2147483674" r:id="rId13"/>
    <p:sldLayoutId id="2147483675" r:id="rId14"/>
    <p:sldLayoutId id="2147483678" r:id="rId15"/>
    <p:sldLayoutId id="2147483680" r:id="rId16"/>
    <p:sldLayoutId id="2147483681" r:id="rId17"/>
    <p:sldLayoutId id="2147483688" r:id="rId18"/>
  </p:sldLayoutIdLst>
  <p:hf sldNum="0" hdr="0" ftr="0" dt="0"/>
  <p:txStyles>
    <p:titleStyle>
      <a:lvl1pPr algn="l" defTabSz="457200" rtl="0" eaLnBrk="1" latinLnBrk="0" hangingPunct="1">
        <a:spcBef>
          <a:spcPct val="0"/>
        </a:spcBef>
        <a:buNone/>
        <a:defRPr sz="3000" b="0" i="0" kern="1200">
          <a:solidFill>
            <a:schemeClr val="tx2"/>
          </a:solidFill>
          <a:latin typeface="Arial"/>
          <a:ea typeface="+mj-ea"/>
          <a:cs typeface="Arial"/>
        </a:defRPr>
      </a:lvl1pPr>
    </p:titleStyle>
    <p:bodyStyle>
      <a:lvl1pPr marL="0" indent="0" algn="l" defTabSz="457200" rtl="0" eaLnBrk="1" latinLnBrk="0" hangingPunct="1">
        <a:lnSpc>
          <a:spcPct val="100000"/>
        </a:lnSpc>
        <a:spcBef>
          <a:spcPts val="0"/>
        </a:spcBef>
        <a:spcAft>
          <a:spcPts val="800"/>
        </a:spcAft>
        <a:buClr>
          <a:srgbClr val="249ADA"/>
        </a:buClr>
        <a:buSzPct val="80000"/>
        <a:buFontTx/>
        <a:buNone/>
        <a:defRPr sz="2600" kern="1200">
          <a:solidFill>
            <a:srgbClr val="4A4B4D"/>
          </a:solidFill>
          <a:latin typeface="Arial"/>
          <a:ea typeface="+mn-ea"/>
          <a:cs typeface="Arial"/>
        </a:defRPr>
      </a:lvl1pPr>
      <a:lvl2pPr marL="173038" indent="-173038" algn="l" defTabSz="457200" rtl="0" eaLnBrk="1" latinLnBrk="0" hangingPunct="1">
        <a:lnSpc>
          <a:spcPct val="100000"/>
        </a:lnSpc>
        <a:spcBef>
          <a:spcPts val="0"/>
        </a:spcBef>
        <a:spcAft>
          <a:spcPts val="800"/>
        </a:spcAft>
        <a:buClr>
          <a:schemeClr val="accent2"/>
        </a:buClr>
        <a:buSzPct val="90000"/>
        <a:buFont typeface="Arial"/>
        <a:buChar char="•"/>
        <a:defRPr sz="2400" kern="1200">
          <a:solidFill>
            <a:schemeClr val="tx1"/>
          </a:solidFill>
          <a:latin typeface="Arial"/>
          <a:ea typeface="+mn-ea"/>
          <a:cs typeface="Arial"/>
        </a:defRPr>
      </a:lvl2pPr>
      <a:lvl3pPr marL="454025" indent="-114300" algn="l" defTabSz="457200" rtl="0" eaLnBrk="1" latinLnBrk="0" hangingPunct="1">
        <a:lnSpc>
          <a:spcPct val="100000"/>
        </a:lnSpc>
        <a:spcBef>
          <a:spcPts val="0"/>
        </a:spcBef>
        <a:spcAft>
          <a:spcPts val="800"/>
        </a:spcAft>
        <a:buClr>
          <a:schemeClr val="tx2"/>
        </a:buClr>
        <a:buSzPct val="90000"/>
        <a:buFont typeface="Arial"/>
        <a:buChar char="•"/>
        <a:tabLst/>
        <a:defRPr sz="2000" kern="1200">
          <a:solidFill>
            <a:schemeClr val="tx1"/>
          </a:solidFill>
          <a:latin typeface="Arial"/>
          <a:ea typeface="+mn-ea"/>
          <a:cs typeface="Arial"/>
        </a:defRPr>
      </a:lvl3pPr>
      <a:lvl4pPr marL="803275" indent="-114300" algn="l" defTabSz="457200" rtl="0" eaLnBrk="1" latinLnBrk="0" hangingPunct="1">
        <a:lnSpc>
          <a:spcPct val="100000"/>
        </a:lnSpc>
        <a:spcBef>
          <a:spcPts val="0"/>
        </a:spcBef>
        <a:spcAft>
          <a:spcPts val="800"/>
        </a:spcAft>
        <a:buClr>
          <a:schemeClr val="accent3"/>
        </a:buClr>
        <a:buSzPct val="90000"/>
        <a:buFont typeface="Arial"/>
        <a:buChar char="•"/>
        <a:tabLst/>
        <a:defRPr sz="1800" kern="1200">
          <a:solidFill>
            <a:schemeClr val="tx1"/>
          </a:solidFill>
          <a:latin typeface="Arial"/>
          <a:ea typeface="+mn-ea"/>
          <a:cs typeface="Arial"/>
        </a:defRPr>
      </a:lvl4pPr>
      <a:lvl5pPr marL="1146175" indent="-117475" algn="l" defTabSz="457200" rtl="0" eaLnBrk="1" latinLnBrk="0" hangingPunct="1">
        <a:lnSpc>
          <a:spcPct val="100000"/>
        </a:lnSpc>
        <a:spcBef>
          <a:spcPts val="0"/>
        </a:spcBef>
        <a:spcAft>
          <a:spcPts val="800"/>
        </a:spcAft>
        <a:buClr>
          <a:schemeClr val="accent4"/>
        </a:buClr>
        <a:buSzPct val="90000"/>
        <a:buFont typeface="Arial"/>
        <a:buChar char="•"/>
        <a:defRPr sz="1800" kern="1200">
          <a:solidFill>
            <a:schemeClr val="tx1"/>
          </a:solidFill>
          <a:latin typeface="Arial"/>
          <a:ea typeface="+mn-ea"/>
          <a:cs typeface="Arial"/>
        </a:defRPr>
      </a:lvl5pPr>
      <a:lvl6pPr marL="2514600" indent="-228600" algn="l" defTabSz="457200" rtl="0" eaLnBrk="1" latinLnBrk="0" hangingPunct="1">
        <a:lnSpc>
          <a:spcPct val="100000"/>
        </a:lnSpc>
        <a:spcBef>
          <a:spcPts val="0"/>
        </a:spcBef>
        <a:spcAft>
          <a:spcPts val="800"/>
        </a:spcAft>
        <a:buFont typeface="Arial"/>
        <a:buChar char="•"/>
        <a:defRPr sz="1800" kern="1200" baseline="0">
          <a:solidFill>
            <a:schemeClr val="tx1"/>
          </a:solidFill>
          <a:latin typeface="+mn-lt"/>
          <a:ea typeface="+mn-ea"/>
          <a:cs typeface="+mn-cs"/>
        </a:defRPr>
      </a:lvl6pPr>
      <a:lvl7pPr marL="2519363" indent="0" algn="l" defTabSz="457200" rtl="0" eaLnBrk="1" latinLnBrk="0" hangingPunct="1">
        <a:lnSpc>
          <a:spcPct val="100000"/>
        </a:lnSpc>
        <a:spcBef>
          <a:spcPts val="0"/>
        </a:spcBef>
        <a:spcAft>
          <a:spcPts val="800"/>
        </a:spcAft>
        <a:buFont typeface="Arial"/>
        <a:buNone/>
        <a:defRPr sz="1800" kern="1200">
          <a:solidFill>
            <a:schemeClr val="tx1"/>
          </a:solidFill>
          <a:latin typeface="+mn-lt"/>
          <a:ea typeface="+mn-ea"/>
          <a:cs typeface="+mn-cs"/>
        </a:defRPr>
      </a:lvl7pPr>
      <a:lvl8pPr marL="2519363" indent="0" algn="l" defTabSz="457200"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8pPr>
      <a:lvl9pPr marL="2519363" indent="0" algn="l" defTabSz="457200"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224064-7862-974B-9E7B-FF2FFF6662FF}"/>
              </a:ext>
            </a:extLst>
          </p:cNvPr>
          <p:cNvPicPr>
            <a:picLocks noChangeAspect="1"/>
          </p:cNvPicPr>
          <p:nvPr userDrawn="1"/>
        </p:nvPicPr>
        <p:blipFill>
          <a:blip r:embed="rId4"/>
          <a:stretch>
            <a:fillRect/>
          </a:stretch>
        </p:blipFill>
        <p:spPr>
          <a:xfrm>
            <a:off x="0" y="0"/>
            <a:ext cx="9144000" cy="5143500"/>
          </a:xfrm>
          <a:prstGeom prst="rect">
            <a:avLst/>
          </a:prstGeom>
        </p:spPr>
      </p:pic>
      <p:sp>
        <p:nvSpPr>
          <p:cNvPr id="2" name="Title Placeholder 1"/>
          <p:cNvSpPr>
            <a:spLocks noGrp="1"/>
          </p:cNvSpPr>
          <p:nvPr>
            <p:ph type="title"/>
          </p:nvPr>
        </p:nvSpPr>
        <p:spPr>
          <a:xfrm>
            <a:off x="587835" y="166713"/>
            <a:ext cx="7992407" cy="458074"/>
          </a:xfrm>
          <a:prstGeom prst="rect">
            <a:avLst/>
          </a:prstGeom>
        </p:spPr>
        <p:txBody>
          <a:bodyPr vert="horz" lIns="0" tIns="0" rIns="91440" bIns="45720" rtlCol="0" anchor="t" anchorCtr="0">
            <a:noAutofit/>
          </a:bodyPr>
          <a:lstStyle/>
          <a:p>
            <a:r>
              <a:rPr lang="en-US" dirty="0"/>
              <a:t>Click to edit Master title style</a:t>
            </a:r>
          </a:p>
        </p:txBody>
      </p:sp>
      <p:sp>
        <p:nvSpPr>
          <p:cNvPr id="8" name="Text Placeholder 7"/>
          <p:cNvSpPr>
            <a:spLocks noGrp="1"/>
          </p:cNvSpPr>
          <p:nvPr>
            <p:ph type="body" idx="1"/>
          </p:nvPr>
        </p:nvSpPr>
        <p:spPr>
          <a:xfrm>
            <a:off x="587835" y="1058639"/>
            <a:ext cx="7992407" cy="3394472"/>
          </a:xfrm>
          <a:prstGeom prst="rect">
            <a:avLst/>
          </a:prstGeom>
        </p:spPr>
        <p:txBody>
          <a:bodyPr vert="horz" lIns="0" tIns="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6"/>
          <p:cNvSpPr>
            <a:spLocks noGrp="1"/>
          </p:cNvSpPr>
          <p:nvPr>
            <p:ph type="sldNum" sz="quarter" idx="4"/>
          </p:nvPr>
        </p:nvSpPr>
        <p:spPr>
          <a:xfrm>
            <a:off x="8406403" y="4760196"/>
            <a:ext cx="518160" cy="273844"/>
          </a:xfrm>
          <a:prstGeom prst="rect">
            <a:avLst/>
          </a:prstGeom>
        </p:spPr>
        <p:txBody>
          <a:bodyPr vert="horz" lIns="91440" tIns="45720" rIns="0" bIns="45720" rtlCol="0" anchor="ctr"/>
          <a:lstStyle>
            <a:lvl1pPr algn="r">
              <a:defRPr sz="551">
                <a:solidFill>
                  <a:schemeClr val="bg1"/>
                </a:solidFill>
              </a:defRPr>
            </a:lvl1pPr>
          </a:lstStyle>
          <a:p>
            <a:fld id="{489F9553-C816-6842-8939-EE75ECF7EB2B}" type="slidenum">
              <a:rPr lang="en-US" smtClean="0"/>
              <a:pPr/>
              <a:t>‹#›</a:t>
            </a:fld>
            <a:endParaRPr lang="en-US" dirty="0"/>
          </a:p>
        </p:txBody>
      </p:sp>
    </p:spTree>
    <p:extLst>
      <p:ext uri="{BB962C8B-B14F-4D97-AF65-F5344CB8AC3E}">
        <p14:creationId xmlns:p14="http://schemas.microsoft.com/office/powerpoint/2010/main" val="392293333"/>
      </p:ext>
    </p:extLst>
  </p:cSld>
  <p:clrMap bg1="lt1" tx1="dk1" bg2="lt2" tx2="dk2" accent1="accent1" accent2="accent2" accent3="accent3" accent4="accent4" accent5="accent5" accent6="accent6" hlink="hlink" folHlink="folHlink"/>
  <p:sldLayoutIdLst>
    <p:sldLayoutId id="2147483687" r:id="rId1"/>
    <p:sldLayoutId id="2147483671" r:id="rId2"/>
  </p:sldLayoutIdLst>
  <p:hf sldNum="0" hdr="0" ftr="0" dt="0"/>
  <p:txStyles>
    <p:titleStyle>
      <a:lvl1pPr algn="l" defTabSz="457143" rtl="0" eaLnBrk="1" latinLnBrk="0" hangingPunct="1">
        <a:spcBef>
          <a:spcPct val="0"/>
        </a:spcBef>
        <a:buNone/>
        <a:defRPr sz="3000" b="0" i="0" kern="1200">
          <a:solidFill>
            <a:schemeClr val="tx2"/>
          </a:solidFill>
          <a:latin typeface="Arial"/>
          <a:ea typeface="+mj-ea"/>
          <a:cs typeface="Arial"/>
        </a:defRPr>
      </a:lvl1pPr>
    </p:titleStyle>
    <p:bodyStyle>
      <a:lvl1pPr marL="0" indent="0" algn="l" defTabSz="457143" rtl="0" eaLnBrk="1" latinLnBrk="0" hangingPunct="1">
        <a:lnSpc>
          <a:spcPct val="100000"/>
        </a:lnSpc>
        <a:spcBef>
          <a:spcPts val="0"/>
        </a:spcBef>
        <a:spcAft>
          <a:spcPts val="800"/>
        </a:spcAft>
        <a:buClr>
          <a:srgbClr val="249ADA"/>
        </a:buClr>
        <a:buSzPct val="80000"/>
        <a:buFontTx/>
        <a:buNone/>
        <a:defRPr sz="2600" kern="1200">
          <a:solidFill>
            <a:srgbClr val="4A4B4D"/>
          </a:solidFill>
          <a:latin typeface="Arial"/>
          <a:ea typeface="+mn-ea"/>
          <a:cs typeface="Arial"/>
        </a:defRPr>
      </a:lvl1pPr>
      <a:lvl2pPr marL="173018" indent="-173018" algn="l" defTabSz="457143" rtl="0" eaLnBrk="1" latinLnBrk="0" hangingPunct="1">
        <a:lnSpc>
          <a:spcPct val="100000"/>
        </a:lnSpc>
        <a:spcBef>
          <a:spcPts val="0"/>
        </a:spcBef>
        <a:spcAft>
          <a:spcPts val="800"/>
        </a:spcAft>
        <a:buClr>
          <a:schemeClr val="accent2"/>
        </a:buClr>
        <a:buSzPct val="90000"/>
        <a:buFont typeface="Arial"/>
        <a:buChar char="•"/>
        <a:defRPr sz="2400" kern="1200">
          <a:solidFill>
            <a:schemeClr val="tx1"/>
          </a:solidFill>
          <a:latin typeface="Arial"/>
          <a:ea typeface="+mn-ea"/>
          <a:cs typeface="Arial"/>
        </a:defRPr>
      </a:lvl2pPr>
      <a:lvl3pPr marL="453967" indent="-114286" algn="l" defTabSz="457143" rtl="0" eaLnBrk="1" latinLnBrk="0" hangingPunct="1">
        <a:lnSpc>
          <a:spcPct val="100000"/>
        </a:lnSpc>
        <a:spcBef>
          <a:spcPts val="0"/>
        </a:spcBef>
        <a:spcAft>
          <a:spcPts val="800"/>
        </a:spcAft>
        <a:buClr>
          <a:schemeClr val="tx2"/>
        </a:buClr>
        <a:buSzPct val="90000"/>
        <a:buFont typeface="Arial"/>
        <a:buChar char="•"/>
        <a:tabLst/>
        <a:defRPr sz="2000" kern="1200">
          <a:solidFill>
            <a:schemeClr val="tx1"/>
          </a:solidFill>
          <a:latin typeface="Arial"/>
          <a:ea typeface="+mn-ea"/>
          <a:cs typeface="Arial"/>
        </a:defRPr>
      </a:lvl3pPr>
      <a:lvl4pPr marL="803175" indent="-114286" algn="l" defTabSz="457143" rtl="0" eaLnBrk="1" latinLnBrk="0" hangingPunct="1">
        <a:lnSpc>
          <a:spcPct val="100000"/>
        </a:lnSpc>
        <a:spcBef>
          <a:spcPts val="0"/>
        </a:spcBef>
        <a:spcAft>
          <a:spcPts val="800"/>
        </a:spcAft>
        <a:buClr>
          <a:schemeClr val="accent3"/>
        </a:buClr>
        <a:buSzPct val="90000"/>
        <a:buFont typeface="Arial"/>
        <a:buChar char="•"/>
        <a:tabLst/>
        <a:defRPr sz="1800" kern="1200">
          <a:solidFill>
            <a:schemeClr val="tx1"/>
          </a:solidFill>
          <a:latin typeface="Arial"/>
          <a:ea typeface="+mn-ea"/>
          <a:cs typeface="Arial"/>
        </a:defRPr>
      </a:lvl4pPr>
      <a:lvl5pPr marL="1146034" indent="-117461" algn="l" defTabSz="457143" rtl="0" eaLnBrk="1" latinLnBrk="0" hangingPunct="1">
        <a:lnSpc>
          <a:spcPct val="100000"/>
        </a:lnSpc>
        <a:spcBef>
          <a:spcPts val="0"/>
        </a:spcBef>
        <a:spcAft>
          <a:spcPts val="800"/>
        </a:spcAft>
        <a:buClr>
          <a:schemeClr val="accent4"/>
        </a:buClr>
        <a:buSzPct val="90000"/>
        <a:buFont typeface="Arial"/>
        <a:buChar char="•"/>
        <a:defRPr sz="1800" kern="1200">
          <a:solidFill>
            <a:schemeClr val="tx1"/>
          </a:solidFill>
          <a:latin typeface="Arial"/>
          <a:ea typeface="+mn-ea"/>
          <a:cs typeface="Arial"/>
        </a:defRPr>
      </a:lvl5pPr>
      <a:lvl6pPr marL="2514286" indent="-228573" algn="l" defTabSz="457143" rtl="0" eaLnBrk="1" latinLnBrk="0" hangingPunct="1">
        <a:lnSpc>
          <a:spcPct val="100000"/>
        </a:lnSpc>
        <a:spcBef>
          <a:spcPts val="0"/>
        </a:spcBef>
        <a:spcAft>
          <a:spcPts val="800"/>
        </a:spcAft>
        <a:buFont typeface="Arial"/>
        <a:buChar char="•"/>
        <a:defRPr sz="1800" kern="1200" baseline="0">
          <a:solidFill>
            <a:schemeClr val="tx1"/>
          </a:solidFill>
          <a:latin typeface="+mn-lt"/>
          <a:ea typeface="+mn-ea"/>
          <a:cs typeface="+mn-cs"/>
        </a:defRPr>
      </a:lvl6pPr>
      <a:lvl7pPr marL="2519049" indent="0" algn="l" defTabSz="457143" rtl="0" eaLnBrk="1" latinLnBrk="0" hangingPunct="1">
        <a:lnSpc>
          <a:spcPct val="100000"/>
        </a:lnSpc>
        <a:spcBef>
          <a:spcPts val="0"/>
        </a:spcBef>
        <a:spcAft>
          <a:spcPts val="800"/>
        </a:spcAft>
        <a:buFont typeface="Arial"/>
        <a:buNone/>
        <a:defRPr sz="1800" kern="1200">
          <a:solidFill>
            <a:schemeClr val="tx1"/>
          </a:solidFill>
          <a:latin typeface="+mn-lt"/>
          <a:ea typeface="+mn-ea"/>
          <a:cs typeface="+mn-cs"/>
        </a:defRPr>
      </a:lvl7pPr>
      <a:lvl8pPr marL="2519049" indent="0" algn="l" defTabSz="457143"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8pPr>
      <a:lvl9pPr marL="2519049" indent="0" algn="l" defTabSz="457143"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9pPr>
    </p:bodyStyle>
    <p:otherStyle>
      <a:defPPr>
        <a:defRPr lang="en-US"/>
      </a:defPPr>
      <a:lvl1pPr marL="0" algn="l" defTabSz="457143" rtl="0" eaLnBrk="1" latinLnBrk="0" hangingPunct="1">
        <a:defRPr sz="1800" kern="1200">
          <a:solidFill>
            <a:schemeClr val="tx1"/>
          </a:solidFill>
          <a:latin typeface="+mn-lt"/>
          <a:ea typeface="+mn-ea"/>
          <a:cs typeface="+mn-cs"/>
        </a:defRPr>
      </a:lvl1pPr>
      <a:lvl2pPr marL="457143" algn="l" defTabSz="457143" rtl="0" eaLnBrk="1" latinLnBrk="0" hangingPunct="1">
        <a:defRPr sz="1800" kern="1200">
          <a:solidFill>
            <a:schemeClr val="tx1"/>
          </a:solidFill>
          <a:latin typeface="+mn-lt"/>
          <a:ea typeface="+mn-ea"/>
          <a:cs typeface="+mn-cs"/>
        </a:defRPr>
      </a:lvl2pPr>
      <a:lvl3pPr marL="914286" algn="l" defTabSz="457143" rtl="0" eaLnBrk="1" latinLnBrk="0" hangingPunct="1">
        <a:defRPr sz="1800" kern="1200">
          <a:solidFill>
            <a:schemeClr val="tx1"/>
          </a:solidFill>
          <a:latin typeface="+mn-lt"/>
          <a:ea typeface="+mn-ea"/>
          <a:cs typeface="+mn-cs"/>
        </a:defRPr>
      </a:lvl3pPr>
      <a:lvl4pPr marL="1371430" algn="l" defTabSz="457143" rtl="0" eaLnBrk="1" latinLnBrk="0" hangingPunct="1">
        <a:defRPr sz="1800" kern="1200">
          <a:solidFill>
            <a:schemeClr val="tx1"/>
          </a:solidFill>
          <a:latin typeface="+mn-lt"/>
          <a:ea typeface="+mn-ea"/>
          <a:cs typeface="+mn-cs"/>
        </a:defRPr>
      </a:lvl4pPr>
      <a:lvl5pPr marL="1828573" algn="l" defTabSz="457143" rtl="0" eaLnBrk="1" latinLnBrk="0" hangingPunct="1">
        <a:defRPr sz="1800" kern="1200">
          <a:solidFill>
            <a:schemeClr val="tx1"/>
          </a:solidFill>
          <a:latin typeface="+mn-lt"/>
          <a:ea typeface="+mn-ea"/>
          <a:cs typeface="+mn-cs"/>
        </a:defRPr>
      </a:lvl5pPr>
      <a:lvl6pPr marL="2285718" algn="l" defTabSz="457143" rtl="0" eaLnBrk="1" latinLnBrk="0" hangingPunct="1">
        <a:defRPr sz="1800" kern="1200">
          <a:solidFill>
            <a:schemeClr val="tx1"/>
          </a:solidFill>
          <a:latin typeface="+mn-lt"/>
          <a:ea typeface="+mn-ea"/>
          <a:cs typeface="+mn-cs"/>
        </a:defRPr>
      </a:lvl6pPr>
      <a:lvl7pPr marL="2742858" algn="l" defTabSz="457143" rtl="0" eaLnBrk="1" latinLnBrk="0" hangingPunct="1">
        <a:defRPr sz="1800" kern="1200">
          <a:solidFill>
            <a:schemeClr val="tx1"/>
          </a:solidFill>
          <a:latin typeface="+mn-lt"/>
          <a:ea typeface="+mn-ea"/>
          <a:cs typeface="+mn-cs"/>
        </a:defRPr>
      </a:lvl7pPr>
      <a:lvl8pPr marL="3200000" algn="l" defTabSz="457143" rtl="0" eaLnBrk="1" latinLnBrk="0" hangingPunct="1">
        <a:defRPr sz="1800" kern="1200">
          <a:solidFill>
            <a:schemeClr val="tx1"/>
          </a:solidFill>
          <a:latin typeface="+mn-lt"/>
          <a:ea typeface="+mn-ea"/>
          <a:cs typeface="+mn-cs"/>
        </a:defRPr>
      </a:lvl8pPr>
      <a:lvl9pPr marL="3657143" algn="l" defTabSz="4571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xml"/><Relationship Id="rId1" Type="http://schemas.openxmlformats.org/officeDocument/2006/relationships/tags" Target="../tags/tag111.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2.xml"/><Relationship Id="rId1" Type="http://schemas.openxmlformats.org/officeDocument/2006/relationships/tags" Target="../tags/tag112.xml"/><Relationship Id="rId4" Type="http://schemas.openxmlformats.org/officeDocument/2006/relationships/image" Target="../media/image109.tmp"/></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2.xml"/><Relationship Id="rId1" Type="http://schemas.openxmlformats.org/officeDocument/2006/relationships/tags" Target="../tags/tag113.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111.tmp"/><Relationship Id="rId5" Type="http://schemas.openxmlformats.org/officeDocument/2006/relationships/image" Target="../media/image110.jpeg"/><Relationship Id="rId4"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2.xml"/><Relationship Id="rId1" Type="http://schemas.openxmlformats.org/officeDocument/2006/relationships/tags" Target="../tags/tag116.xml"/><Relationship Id="rId4" Type="http://schemas.openxmlformats.org/officeDocument/2006/relationships/image" Target="../media/image112.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0.xml"/><Relationship Id="rId1" Type="http://schemas.openxmlformats.org/officeDocument/2006/relationships/tags" Target="../tags/tag11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2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25.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tags" Target="../tags/tag28.xml"/><Relationship Id="rId7" Type="http://schemas.openxmlformats.org/officeDocument/2006/relationships/notesSlide" Target="../notesSlides/notesSlide25.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12.xml"/><Relationship Id="rId11" Type="http://schemas.openxmlformats.org/officeDocument/2006/relationships/image" Target="../media/image38.jpg"/><Relationship Id="rId5" Type="http://schemas.openxmlformats.org/officeDocument/2006/relationships/tags" Target="../tags/tag30.xml"/><Relationship Id="rId10" Type="http://schemas.openxmlformats.org/officeDocument/2006/relationships/image" Target="../media/image37.png"/><Relationship Id="rId4" Type="http://schemas.openxmlformats.org/officeDocument/2006/relationships/tags" Target="../tags/tag29.xml"/><Relationship Id="rId9"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xml"/><Relationship Id="rId1" Type="http://schemas.openxmlformats.org/officeDocument/2006/relationships/tags" Target="../tags/tag3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3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34.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35.xml"/><Relationship Id="rId5" Type="http://schemas.openxmlformats.org/officeDocument/2006/relationships/image" Target="../media/image46.tmp"/><Relationship Id="rId4" Type="http://schemas.openxmlformats.org/officeDocument/2006/relationships/image" Target="../media/image45.tmp"/></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tags" Target="../tags/tag3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7.xml"/><Relationship Id="rId1" Type="http://schemas.openxmlformats.org/officeDocument/2006/relationships/tags" Target="../tags/tag37.xml"/><Relationship Id="rId5" Type="http://schemas.openxmlformats.org/officeDocument/2006/relationships/hyperlink" Target="https://nam11.safelinks.protection.outlook.com/?url=http%3A%2F%2Fcloudbreak-customer-ui.prod.cloudbreak.us%2F&amp;data=05%7C01%7CCathy.Pereda%40holy-cross.com%7C606618e32ca649d9178208dbf4e77fa3%7C0d91e6194a2c4c80b9598fdf518e52e8%7C0%7C0%7C638373048131273025%7CUnknown%7CTWFpbGZsb3d8eyJWIjoiMC4wLjAwMDAiLCJQIjoiV2luMzIiLCJBTiI6Ik1haWwiLCJXVCI6Mn0%3D%7C3000%7C%7C%7C&amp;sdata=5cF0N1Ec2Ss6CHI55rtPrYAbbEGBuahZPdfGtxNZ4Qg%3D&amp;reserved=0" TargetMode="Externa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xml"/><Relationship Id="rId1" Type="http://schemas.openxmlformats.org/officeDocument/2006/relationships/tags" Target="../tags/tag38.xml"/><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tags" Target="../tags/tag3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tags" Target="../tags/tag4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tags" Target="../tags/tag4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tags" Target="../tags/tag4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9.xml"/><Relationship Id="rId1" Type="http://schemas.openxmlformats.org/officeDocument/2006/relationships/tags" Target="../tags/tag43.xml"/><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5.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tags" Target="../tags/tag4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tags" Target="../tags/tag4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tags" Target="../tags/tag47.xml"/><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57.png"/><Relationship Id="rId4" Type="http://schemas.openxmlformats.org/officeDocument/2006/relationships/image" Target="../media/image56.tmp"/></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2.xml"/><Relationship Id="rId1" Type="http://schemas.openxmlformats.org/officeDocument/2006/relationships/tags" Target="../tags/tag4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tags" Target="../tags/tag5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xml"/><Relationship Id="rId1" Type="http://schemas.openxmlformats.org/officeDocument/2006/relationships/tags" Target="../tags/tag5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5.xml"/><Relationship Id="rId1" Type="http://schemas.openxmlformats.org/officeDocument/2006/relationships/tags" Target="../tags/tag5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2.xml"/><Relationship Id="rId1" Type="http://schemas.openxmlformats.org/officeDocument/2006/relationships/tags" Target="../tags/tag53.xml"/><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62.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63.JP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64.JP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2.xml"/><Relationship Id="rId1" Type="http://schemas.openxmlformats.org/officeDocument/2006/relationships/tags" Target="../tags/tag6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6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65.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66.JP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67.jpeg"/><Relationship Id="rId5" Type="http://schemas.openxmlformats.org/officeDocument/2006/relationships/hyperlink" Target="http://creative.gettyimages.com/source/Search/82','22','1','" TargetMode="External"/><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2.xml"/><Relationship Id="rId1" Type="http://schemas.openxmlformats.org/officeDocument/2006/relationships/tags" Target="../tags/tag6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2.xml"/><Relationship Id="rId1" Type="http://schemas.openxmlformats.org/officeDocument/2006/relationships/tags" Target="../tags/tag7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5.xml"/><Relationship Id="rId1" Type="http://schemas.openxmlformats.org/officeDocument/2006/relationships/tags" Target="../tags/tag72.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9.xml"/><Relationship Id="rId1" Type="http://schemas.openxmlformats.org/officeDocument/2006/relationships/tags" Target="../tags/tag7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9.xml"/><Relationship Id="rId1" Type="http://schemas.openxmlformats.org/officeDocument/2006/relationships/tags" Target="../tags/tag7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0.xml"/><Relationship Id="rId1" Type="http://schemas.openxmlformats.org/officeDocument/2006/relationships/tags" Target="../tags/tag7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9.xml"/><Relationship Id="rId1" Type="http://schemas.openxmlformats.org/officeDocument/2006/relationships/tags" Target="../tags/tag7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tmp"/></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77.xml"/><Relationship Id="rId5" Type="http://schemas.openxmlformats.org/officeDocument/2006/relationships/image" Target="../media/image73.tmp"/><Relationship Id="rId4" Type="http://schemas.openxmlformats.org/officeDocument/2006/relationships/image" Target="../media/image72.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6.xml"/><Relationship Id="rId1" Type="http://schemas.openxmlformats.org/officeDocument/2006/relationships/tags" Target="../tags/tag7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2.xml"/><Relationship Id="rId1" Type="http://schemas.openxmlformats.org/officeDocument/2006/relationships/tags" Target="../tags/tag79.xml"/><Relationship Id="rId4" Type="http://schemas.openxmlformats.org/officeDocument/2006/relationships/image" Target="../media/image74.jpeg"/></Relationships>
</file>

<file path=ppt/slides/_rels/slide69.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notesSlide" Target="../notesSlides/notesSlide69.xml"/><Relationship Id="rId7" Type="http://schemas.openxmlformats.org/officeDocument/2006/relationships/image" Target="../media/image78.jpeg"/><Relationship Id="rId2" Type="http://schemas.openxmlformats.org/officeDocument/2006/relationships/slideLayout" Target="../slideLayouts/slideLayout12.xml"/><Relationship Id="rId1" Type="http://schemas.openxmlformats.org/officeDocument/2006/relationships/tags" Target="../tags/tag80.xml"/><Relationship Id="rId6" Type="http://schemas.openxmlformats.org/officeDocument/2006/relationships/image" Target="../media/image77.jpeg"/><Relationship Id="rId11" Type="http://schemas.openxmlformats.org/officeDocument/2006/relationships/image" Target="../media/image82.pn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wmf"/><Relationship Id="rId9" Type="http://schemas.openxmlformats.org/officeDocument/2006/relationships/image" Target="../media/image8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2.xml"/><Relationship Id="rId1" Type="http://schemas.openxmlformats.org/officeDocument/2006/relationships/tags" Target="../tags/tag81.xml"/><Relationship Id="rId5" Type="http://schemas.openxmlformats.org/officeDocument/2006/relationships/image" Target="../media/image84.emf"/><Relationship Id="rId4" Type="http://schemas.openxmlformats.org/officeDocument/2006/relationships/image" Target="../media/image83.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2.xml"/><Relationship Id="rId1" Type="http://schemas.openxmlformats.org/officeDocument/2006/relationships/tags" Target="../tags/tag82.xml"/><Relationship Id="rId5" Type="http://schemas.openxmlformats.org/officeDocument/2006/relationships/image" Target="../media/image86.png"/><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2.xml"/><Relationship Id="rId1" Type="http://schemas.openxmlformats.org/officeDocument/2006/relationships/tags" Target="../tags/tag83.xml"/><Relationship Id="rId6" Type="http://schemas.openxmlformats.org/officeDocument/2006/relationships/image" Target="../media/image89.tmp"/><Relationship Id="rId5" Type="http://schemas.openxmlformats.org/officeDocument/2006/relationships/image" Target="../media/image88.jpg"/><Relationship Id="rId4" Type="http://schemas.openxmlformats.org/officeDocument/2006/relationships/image" Target="../media/image87.jp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7" Type="http://schemas.openxmlformats.org/officeDocument/2006/relationships/image" Target="../media/image93.png"/><Relationship Id="rId2" Type="http://schemas.openxmlformats.org/officeDocument/2006/relationships/slideLayout" Target="../slideLayouts/slideLayout12.xml"/><Relationship Id="rId1" Type="http://schemas.openxmlformats.org/officeDocument/2006/relationships/tags" Target="../tags/tag84.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9.xml"/><Relationship Id="rId1" Type="http://schemas.openxmlformats.org/officeDocument/2006/relationships/tags" Target="../tags/tag85.xml"/><Relationship Id="rId4" Type="http://schemas.openxmlformats.org/officeDocument/2006/relationships/image" Target="../media/image94.tmp"/></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6.xml"/><Relationship Id="rId1" Type="http://schemas.openxmlformats.org/officeDocument/2006/relationships/tags" Target="../tags/tag86.xml"/><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9.xml"/><Relationship Id="rId1" Type="http://schemas.openxmlformats.org/officeDocument/2006/relationships/tags" Target="../tags/tag87.xml"/><Relationship Id="rId5" Type="http://schemas.openxmlformats.org/officeDocument/2006/relationships/image" Target="../media/image97.png"/><Relationship Id="rId4" Type="http://schemas.openxmlformats.org/officeDocument/2006/relationships/image" Target="../media/image96.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9.xml"/><Relationship Id="rId1" Type="http://schemas.openxmlformats.org/officeDocument/2006/relationships/tags" Target="../tags/tag88.xml"/><Relationship Id="rId5" Type="http://schemas.openxmlformats.org/officeDocument/2006/relationships/image" Target="../media/image96.png"/><Relationship Id="rId4" Type="http://schemas.openxmlformats.org/officeDocument/2006/relationships/image" Target="../media/image97.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2.xml"/><Relationship Id="rId1" Type="http://schemas.openxmlformats.org/officeDocument/2006/relationships/tags" Target="../tags/tag89.xml"/><Relationship Id="rId5" Type="http://schemas.openxmlformats.org/officeDocument/2006/relationships/image" Target="../media/image99.png"/><Relationship Id="rId4" Type="http://schemas.openxmlformats.org/officeDocument/2006/relationships/image" Target="../media/image98.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tags" Target="../tags/tag90.xml"/><Relationship Id="rId4" Type="http://schemas.openxmlformats.org/officeDocument/2006/relationships/hyperlink" Target="https://www.cdc.gov/handwashing/when-how-handwashing.html"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9.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2.xml"/><Relationship Id="rId1" Type="http://schemas.openxmlformats.org/officeDocument/2006/relationships/tags" Target="../tags/tag91.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2.xml"/><Relationship Id="rId1" Type="http://schemas.openxmlformats.org/officeDocument/2006/relationships/tags" Target="../tags/tag9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2.xml"/><Relationship Id="rId1" Type="http://schemas.openxmlformats.org/officeDocument/2006/relationships/tags" Target="../tags/tag93.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2.xml"/><Relationship Id="rId1" Type="http://schemas.openxmlformats.org/officeDocument/2006/relationships/tags" Target="../tags/tag94.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2.xml"/><Relationship Id="rId1" Type="http://schemas.openxmlformats.org/officeDocument/2006/relationships/tags" Target="../tags/tag95.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2.xml"/><Relationship Id="rId1" Type="http://schemas.openxmlformats.org/officeDocument/2006/relationships/tags" Target="../tags/tag96.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2.xml"/><Relationship Id="rId1" Type="http://schemas.openxmlformats.org/officeDocument/2006/relationships/tags" Target="../tags/tag97.xml"/><Relationship Id="rId4" Type="http://schemas.openxmlformats.org/officeDocument/2006/relationships/image" Target="../media/image100.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0.xml"/><Relationship Id="rId1" Type="http://schemas.openxmlformats.org/officeDocument/2006/relationships/tags" Target="../tags/tag98.xml"/><Relationship Id="rId4" Type="http://schemas.openxmlformats.org/officeDocument/2006/relationships/image" Target="../media/image101.tmp"/></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2.xml"/><Relationship Id="rId1" Type="http://schemas.openxmlformats.org/officeDocument/2006/relationships/tags" Target="../tags/tag9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2.xml"/><Relationship Id="rId1" Type="http://schemas.openxmlformats.org/officeDocument/2006/relationships/tags" Target="../tags/tag100.xml"/><Relationship Id="rId4" Type="http://schemas.openxmlformats.org/officeDocument/2006/relationships/image" Target="../media/image10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19.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2.xml"/><Relationship Id="rId1" Type="http://schemas.openxmlformats.org/officeDocument/2006/relationships/tags" Target="../tags/tag101.xml"/><Relationship Id="rId4" Type="http://schemas.openxmlformats.org/officeDocument/2006/relationships/image" Target="../media/image103.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2.xml"/><Relationship Id="rId1" Type="http://schemas.openxmlformats.org/officeDocument/2006/relationships/tags" Target="../tags/tag10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2.xml"/><Relationship Id="rId1" Type="http://schemas.openxmlformats.org/officeDocument/2006/relationships/tags" Target="../tags/tag103.xml"/><Relationship Id="rId4" Type="http://schemas.openxmlformats.org/officeDocument/2006/relationships/image" Target="../media/image104.jp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2.xml"/><Relationship Id="rId1" Type="http://schemas.openxmlformats.org/officeDocument/2006/relationships/tags" Target="../tags/tag104.xml"/><Relationship Id="rId4" Type="http://schemas.openxmlformats.org/officeDocument/2006/relationships/image" Target="../media/image105.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2.xml"/><Relationship Id="rId1" Type="http://schemas.openxmlformats.org/officeDocument/2006/relationships/tags" Target="../tags/tag105.xml"/><Relationship Id="rId4" Type="http://schemas.openxmlformats.org/officeDocument/2006/relationships/image" Target="../media/image106.jp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2.xml"/><Relationship Id="rId1" Type="http://schemas.openxmlformats.org/officeDocument/2006/relationships/tags" Target="../tags/tag106.xml"/><Relationship Id="rId4" Type="http://schemas.openxmlformats.org/officeDocument/2006/relationships/image" Target="../media/image107.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2.xml"/><Relationship Id="rId1" Type="http://schemas.openxmlformats.org/officeDocument/2006/relationships/tags" Target="../tags/tag107.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7.xml"/><Relationship Id="rId1" Type="http://schemas.openxmlformats.org/officeDocument/2006/relationships/tags" Target="../tags/tag108.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tags" Target="../tags/tag109.xml"/><Relationship Id="rId4" Type="http://schemas.openxmlformats.org/officeDocument/2006/relationships/image" Target="../media/image108.jp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2.xml"/><Relationship Id="rId1" Type="http://schemas.openxmlformats.org/officeDocument/2006/relationships/tags" Target="../tags/tag1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62413F1-1233-1948-A415-5E8CFC9C1F97}"/>
              </a:ext>
            </a:extLst>
          </p:cNvPr>
          <p:cNvSpPr>
            <a:spLocks noGrp="1"/>
          </p:cNvSpPr>
          <p:nvPr>
            <p:ph type="ctrTitle"/>
          </p:nvPr>
        </p:nvSpPr>
        <p:spPr>
          <a:xfrm>
            <a:off x="3718113" y="1155031"/>
            <a:ext cx="4883310" cy="987416"/>
          </a:xfrm>
        </p:spPr>
        <p:txBody>
          <a:bodyPr/>
          <a:lstStyle/>
          <a:p>
            <a:pPr algn="ctr"/>
            <a:r>
              <a:rPr lang="en-US" b="1" dirty="0"/>
              <a:t>Holy Cross Health</a:t>
            </a:r>
            <a:br>
              <a:rPr lang="en-US" b="1" dirty="0">
                <a:solidFill>
                  <a:srgbClr val="FF00FF"/>
                </a:solidFill>
              </a:rPr>
            </a:br>
            <a:r>
              <a:rPr lang="en-US" b="1" dirty="0"/>
              <a:t>Orientation</a:t>
            </a:r>
          </a:p>
        </p:txBody>
      </p:sp>
      <p:pic>
        <p:nvPicPr>
          <p:cNvPr id="5" name="Picture 4">
            <a:extLst>
              <a:ext uri="{FF2B5EF4-FFF2-40B4-BE49-F238E27FC236}">
                <a16:creationId xmlns:a16="http://schemas.microsoft.com/office/drawing/2014/main" id="{FF014EEF-64A4-4625-AA05-23BAE026F8AE}"/>
              </a:ext>
            </a:extLst>
          </p:cNvPr>
          <p:cNvPicPr>
            <a:picLocks noChangeAspect="1"/>
          </p:cNvPicPr>
          <p:nvPr/>
        </p:nvPicPr>
        <p:blipFill>
          <a:blip r:embed="rId4"/>
          <a:stretch>
            <a:fillRect/>
          </a:stretch>
        </p:blipFill>
        <p:spPr>
          <a:xfrm>
            <a:off x="6568551" y="2571750"/>
            <a:ext cx="1801515" cy="1193203"/>
          </a:xfrm>
          <a:prstGeom prst="rect">
            <a:avLst/>
          </a:prstGeom>
        </p:spPr>
      </p:pic>
    </p:spTree>
    <p:custDataLst>
      <p:tags r:id="rId1"/>
    </p:custDataLst>
    <p:extLst>
      <p:ext uri="{BB962C8B-B14F-4D97-AF65-F5344CB8AC3E}">
        <p14:creationId xmlns:p14="http://schemas.microsoft.com/office/powerpoint/2010/main" val="931976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descr="16">
            <a:extLst>
              <a:ext uri="{FF2B5EF4-FFF2-40B4-BE49-F238E27FC236}">
                <a16:creationId xmlns:a16="http://schemas.microsoft.com/office/drawing/2014/main" id="{59F2CC53-9B7A-4E02-AB3A-3D39104585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4" y="64295"/>
            <a:ext cx="3104112" cy="215436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4">
            <a:extLst>
              <a:ext uri="{FF2B5EF4-FFF2-40B4-BE49-F238E27FC236}">
                <a16:creationId xmlns:a16="http://schemas.microsoft.com/office/drawing/2014/main" id="{EFFFAA23-C206-4340-9A14-0F521CDE3EE0}"/>
              </a:ext>
            </a:extLst>
          </p:cNvPr>
          <p:cNvSpPr txBox="1">
            <a:spLocks noChangeArrowheads="1"/>
          </p:cNvSpPr>
          <p:nvPr/>
        </p:nvSpPr>
        <p:spPr bwMode="auto">
          <a:xfrm>
            <a:off x="-1" y="2218660"/>
            <a:ext cx="32635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ts val="0"/>
              </a:spcBef>
              <a:spcAft>
                <a:spcPct val="0"/>
              </a:spcAft>
              <a:buNone/>
            </a:pPr>
            <a:r>
              <a:rPr lang="en-US" altLang="en-US" sz="1200" b="1" dirty="0">
                <a:solidFill>
                  <a:srgbClr val="000000"/>
                </a:solidFill>
                <a:cs typeface="Arial" panose="020B0604020202020204" pitchFamily="34" charset="0"/>
              </a:rPr>
              <a:t>Bishop Coleman F. Carroll</a:t>
            </a:r>
          </a:p>
          <a:p>
            <a:pPr algn="ctr" fontAlgn="base">
              <a:spcBef>
                <a:spcPts val="0"/>
              </a:spcBef>
              <a:spcAft>
                <a:spcPct val="0"/>
              </a:spcAft>
              <a:buNone/>
            </a:pPr>
            <a:r>
              <a:rPr lang="en-US" altLang="en-US" sz="1200" b="1" dirty="0">
                <a:solidFill>
                  <a:srgbClr val="000000"/>
                </a:solidFill>
                <a:cs typeface="Arial" panose="020B0604020202020204" pitchFamily="34" charset="0"/>
              </a:rPr>
              <a:t>1st Bishop of the Diocese of Miami; 1958  </a:t>
            </a:r>
          </a:p>
        </p:txBody>
      </p:sp>
      <p:sp>
        <p:nvSpPr>
          <p:cNvPr id="4" name="Text Box 4">
            <a:extLst>
              <a:ext uri="{FF2B5EF4-FFF2-40B4-BE49-F238E27FC236}">
                <a16:creationId xmlns:a16="http://schemas.microsoft.com/office/drawing/2014/main" id="{0161F568-C146-491F-8A22-F76832114A5C}"/>
              </a:ext>
            </a:extLst>
          </p:cNvPr>
          <p:cNvSpPr txBox="1">
            <a:spLocks noChangeArrowheads="1"/>
          </p:cNvSpPr>
          <p:nvPr/>
        </p:nvSpPr>
        <p:spPr bwMode="auto">
          <a:xfrm>
            <a:off x="4763945" y="355557"/>
            <a:ext cx="3657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None/>
            </a:pPr>
            <a:r>
              <a:rPr lang="en-US" altLang="en-US" sz="2400" b="1" dirty="0">
                <a:solidFill>
                  <a:srgbClr val="000000"/>
                </a:solidFill>
                <a:cs typeface="Arial" panose="020B0604020202020204" pitchFamily="34" charset="0"/>
              </a:rPr>
              <a:t>Sister Innocent Hughes</a:t>
            </a:r>
          </a:p>
          <a:p>
            <a:pPr algn="ctr" fontAlgn="base">
              <a:spcBef>
                <a:spcPct val="50000"/>
              </a:spcBef>
              <a:spcAft>
                <a:spcPct val="0"/>
              </a:spcAft>
              <a:buNone/>
            </a:pPr>
            <a:endParaRPr lang="en-US" altLang="en-US" sz="2400" dirty="0">
              <a:solidFill>
                <a:srgbClr val="000000"/>
              </a:solidFill>
              <a:cs typeface="Arial" panose="020B0604020202020204" pitchFamily="34" charset="0"/>
            </a:endParaRPr>
          </a:p>
        </p:txBody>
      </p:sp>
      <p:pic>
        <p:nvPicPr>
          <p:cNvPr id="5" name="Picture 4">
            <a:extLst>
              <a:ext uri="{FF2B5EF4-FFF2-40B4-BE49-F238E27FC236}">
                <a16:creationId xmlns:a16="http://schemas.microsoft.com/office/drawing/2014/main" id="{09AB8820-D339-4260-B7C5-AC47E7CB0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8068" y="977023"/>
            <a:ext cx="1749004" cy="2657441"/>
          </a:xfrm>
          <a:prstGeom prst="rect">
            <a:avLst/>
          </a:prstGeom>
          <a:scene3d>
            <a:camera prst="orthographicFront"/>
            <a:lightRig rig="threePt" dir="t"/>
          </a:scene3d>
          <a:sp3d>
            <a:bevelT/>
          </a:sp3d>
        </p:spPr>
      </p:pic>
      <p:sp>
        <p:nvSpPr>
          <p:cNvPr id="6" name="TextBox 3">
            <a:extLst>
              <a:ext uri="{FF2B5EF4-FFF2-40B4-BE49-F238E27FC236}">
                <a16:creationId xmlns:a16="http://schemas.microsoft.com/office/drawing/2014/main" id="{6E5F0BDA-DD6C-4DC0-9643-61F3F3A83D49}"/>
              </a:ext>
            </a:extLst>
          </p:cNvPr>
          <p:cNvSpPr txBox="1">
            <a:spLocks noChangeArrowheads="1"/>
          </p:cNvSpPr>
          <p:nvPr/>
        </p:nvSpPr>
        <p:spPr bwMode="auto">
          <a:xfrm>
            <a:off x="5049091" y="3656864"/>
            <a:ext cx="35514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base" hangingPunct="1">
              <a:spcBef>
                <a:spcPct val="0"/>
              </a:spcBef>
              <a:spcAft>
                <a:spcPct val="0"/>
              </a:spcAft>
              <a:buNone/>
            </a:pPr>
            <a:r>
              <a:rPr lang="en-US" altLang="en-US" sz="1400" b="1" dirty="0">
                <a:solidFill>
                  <a:srgbClr val="000000"/>
                </a:solidFill>
                <a:cs typeface="Arial" panose="020B0604020202020204" pitchFamily="34" charset="0"/>
              </a:rPr>
              <a:t>Woman of Vision…Woman of God</a:t>
            </a:r>
          </a:p>
        </p:txBody>
      </p:sp>
      <p:pic>
        <p:nvPicPr>
          <p:cNvPr id="7" name="Picture 6">
            <a:extLst>
              <a:ext uri="{FF2B5EF4-FFF2-40B4-BE49-F238E27FC236}">
                <a16:creationId xmlns:a16="http://schemas.microsoft.com/office/drawing/2014/main" id="{B11515AB-D76E-456C-BDBB-7A7966BD9F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5386" y="977023"/>
            <a:ext cx="1821656" cy="2657441"/>
          </a:xfrm>
          <a:prstGeom prst="rect">
            <a:avLst/>
          </a:prstGeom>
          <a:scene3d>
            <a:camera prst="orthographicFront"/>
            <a:lightRig rig="threePt" dir="t"/>
          </a:scene3d>
          <a:sp3d>
            <a:bevelT/>
          </a:sp3d>
        </p:spPr>
      </p:pic>
      <p:sp>
        <p:nvSpPr>
          <p:cNvPr id="8" name="TextBox 1">
            <a:extLst>
              <a:ext uri="{FF2B5EF4-FFF2-40B4-BE49-F238E27FC236}">
                <a16:creationId xmlns:a16="http://schemas.microsoft.com/office/drawing/2014/main" id="{F7F7D10D-BB43-4AF7-84DA-4198F7BB3E0D}"/>
              </a:ext>
            </a:extLst>
          </p:cNvPr>
          <p:cNvSpPr txBox="1">
            <a:spLocks noChangeArrowheads="1"/>
          </p:cNvSpPr>
          <p:nvPr/>
        </p:nvSpPr>
        <p:spPr bwMode="auto">
          <a:xfrm>
            <a:off x="2571400" y="4265935"/>
            <a:ext cx="167878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base" hangingPunct="1">
              <a:spcBef>
                <a:spcPct val="0"/>
              </a:spcBef>
              <a:spcAft>
                <a:spcPct val="0"/>
              </a:spcAft>
              <a:buNone/>
            </a:pPr>
            <a:r>
              <a:rPr lang="en-US" altLang="en-US" sz="1350" b="1" dirty="0">
                <a:solidFill>
                  <a:srgbClr val="000000"/>
                </a:solidFill>
                <a:cs typeface="Arial" panose="020B0604020202020204" pitchFamily="34" charset="0"/>
              </a:rPr>
              <a:t>July 1, 1959</a:t>
            </a:r>
          </a:p>
        </p:txBody>
      </p:sp>
      <p:pic>
        <p:nvPicPr>
          <p:cNvPr id="9" name="Picture 4">
            <a:extLst>
              <a:ext uri="{FF2B5EF4-FFF2-40B4-BE49-F238E27FC236}">
                <a16:creationId xmlns:a16="http://schemas.microsoft.com/office/drawing/2014/main" id="{EA81E1BD-8CC9-4E62-B847-561EB52240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513" t="9305" r="7721" b="10416"/>
          <a:stretch>
            <a:fillRect/>
          </a:stretch>
        </p:blipFill>
        <p:spPr bwMode="auto">
          <a:xfrm>
            <a:off x="404117" y="2702912"/>
            <a:ext cx="2424062" cy="1863105"/>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C33FAA3-C644-4267-8F6E-3D43DEA1BF5F}"/>
              </a:ext>
            </a:extLst>
          </p:cNvPr>
          <p:cNvSpPr txBox="1"/>
          <p:nvPr/>
        </p:nvSpPr>
        <p:spPr>
          <a:xfrm>
            <a:off x="4877673" y="3950782"/>
            <a:ext cx="3722914" cy="610295"/>
          </a:xfrm>
          <a:prstGeom prst="rect">
            <a:avLst/>
          </a:prstGeom>
          <a:noFill/>
        </p:spPr>
        <p:txBody>
          <a:bodyPr wrap="square" rtlCol="0">
            <a:spAutoFit/>
          </a:bodyPr>
          <a:lstStyle/>
          <a:p>
            <a:pPr>
              <a:lnSpc>
                <a:spcPts val="2100"/>
              </a:lnSpc>
              <a:spcAft>
                <a:spcPts val="600"/>
              </a:spcAft>
            </a:pPr>
            <a:r>
              <a:rPr lang="en-US" sz="1600" dirty="0">
                <a:solidFill>
                  <a:schemeClr val="bg2"/>
                </a:solidFill>
              </a:rPr>
              <a:t>First Sister of Mercy Administrator of Holy Cross Hospital</a:t>
            </a:r>
          </a:p>
        </p:txBody>
      </p:sp>
    </p:spTree>
    <p:custDataLst>
      <p:tags r:id="rId1"/>
    </p:custDataLst>
    <p:extLst>
      <p:ext uri="{BB962C8B-B14F-4D97-AF65-F5344CB8AC3E}">
        <p14:creationId xmlns:p14="http://schemas.microsoft.com/office/powerpoint/2010/main" val="19777070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890" y="2186165"/>
            <a:ext cx="6520952" cy="1345694"/>
          </a:xfrm>
        </p:spPr>
        <p:txBody>
          <a:bodyPr>
            <a:normAutofit/>
          </a:bodyPr>
          <a:lstStyle/>
          <a:p>
            <a:pPr algn="ctr"/>
            <a:r>
              <a:rPr lang="en-US" sz="3600" b="1" dirty="0"/>
              <a:t>Holy Cross Recognitions</a:t>
            </a:r>
          </a:p>
        </p:txBody>
      </p:sp>
    </p:spTree>
    <p:custDataLst>
      <p:tags r:id="rId1"/>
    </p:custDataLst>
    <p:extLst>
      <p:ext uri="{BB962C8B-B14F-4D97-AF65-F5344CB8AC3E}">
        <p14:creationId xmlns:p14="http://schemas.microsoft.com/office/powerpoint/2010/main" val="35204491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630" y="0"/>
            <a:ext cx="8619490" cy="742950"/>
          </a:xfrm>
        </p:spPr>
        <p:txBody>
          <a:bodyPr>
            <a:noAutofit/>
          </a:bodyPr>
          <a:lstStyle/>
          <a:p>
            <a:r>
              <a:rPr lang="en-US" sz="2800" b="1" dirty="0"/>
              <a:t>The Joint Commission </a:t>
            </a:r>
            <a:br>
              <a:rPr lang="en-US" sz="2800" b="1" dirty="0">
                <a:solidFill>
                  <a:srgbClr val="FF00FF"/>
                </a:solidFill>
              </a:rPr>
            </a:br>
            <a:r>
              <a:rPr lang="en-US" sz="2800" b="1" dirty="0"/>
              <a:t>Advanced Certification in Heart Failure </a:t>
            </a:r>
            <a:endParaRPr lang="en-US" sz="2800" b="1" dirty="0">
              <a:solidFill>
                <a:schemeClr val="accent6"/>
              </a:solidFill>
            </a:endParaRPr>
          </a:p>
        </p:txBody>
      </p:sp>
      <p:sp>
        <p:nvSpPr>
          <p:cNvPr id="3" name="Content Placeholder 2"/>
          <p:cNvSpPr>
            <a:spLocks noGrp="1"/>
          </p:cNvSpPr>
          <p:nvPr>
            <p:ph idx="1"/>
          </p:nvPr>
        </p:nvSpPr>
        <p:spPr>
          <a:xfrm>
            <a:off x="284752" y="1067990"/>
            <a:ext cx="8121650" cy="3007520"/>
          </a:xfrm>
        </p:spPr>
        <p:txBody>
          <a:bodyPr>
            <a:normAutofit/>
          </a:bodyPr>
          <a:lstStyle/>
          <a:p>
            <a:r>
              <a:rPr lang="en-US" sz="2400" dirty="0"/>
              <a:t>Congestive Heart Failure program</a:t>
            </a:r>
          </a:p>
          <a:p>
            <a:pPr marL="511969" lvl="1" indent="-342900">
              <a:buClr>
                <a:schemeClr val="accent1"/>
              </a:buClr>
              <a:buFont typeface="Wingdings" panose="05000000000000000000" pitchFamily="2" charset="2"/>
              <a:buChar char="§"/>
            </a:pPr>
            <a:r>
              <a:rPr lang="en-US" dirty="0"/>
              <a:t>provides the next generation of heart failure care</a:t>
            </a:r>
          </a:p>
          <a:p>
            <a:pPr marL="511969" lvl="1" indent="-342900">
              <a:buClr>
                <a:schemeClr val="accent1"/>
              </a:buClr>
              <a:buFont typeface="Wingdings" panose="05000000000000000000" pitchFamily="2" charset="2"/>
              <a:buChar char="§"/>
            </a:pPr>
            <a:r>
              <a:rPr lang="en-US" dirty="0"/>
              <a:t>has met and seeks to maintain The Joint Commission's high standards in providing stroke or heart failure care.</a:t>
            </a:r>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7285" y="2903141"/>
            <a:ext cx="2422070" cy="1571845"/>
          </a:xfrm>
          <a:prstGeom prst="rect">
            <a:avLst/>
          </a:prstGeom>
        </p:spPr>
      </p:pic>
    </p:spTree>
    <p:custDataLst>
      <p:tags r:id="rId1"/>
    </p:custDataLst>
    <p:extLst>
      <p:ext uri="{BB962C8B-B14F-4D97-AF65-F5344CB8AC3E}">
        <p14:creationId xmlns:p14="http://schemas.microsoft.com/office/powerpoint/2010/main" val="37427594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38" y="166712"/>
            <a:ext cx="7992406" cy="458074"/>
          </a:xfrm>
        </p:spPr>
        <p:txBody>
          <a:bodyPr/>
          <a:lstStyle/>
          <a:p>
            <a:r>
              <a:rPr lang="en-US" b="1" dirty="0"/>
              <a:t>What is Heart Failure?</a:t>
            </a:r>
          </a:p>
        </p:txBody>
      </p:sp>
      <p:sp>
        <p:nvSpPr>
          <p:cNvPr id="3" name="Content Placeholder 2"/>
          <p:cNvSpPr>
            <a:spLocks noGrp="1"/>
          </p:cNvSpPr>
          <p:nvPr>
            <p:ph idx="1"/>
          </p:nvPr>
        </p:nvSpPr>
        <p:spPr>
          <a:xfrm>
            <a:off x="374638" y="995255"/>
            <a:ext cx="8394724" cy="3394472"/>
          </a:xfrm>
        </p:spPr>
        <p:txBody>
          <a:bodyPr>
            <a:normAutofit/>
          </a:bodyPr>
          <a:lstStyle/>
          <a:p>
            <a:r>
              <a:rPr lang="en-US" sz="1950" dirty="0"/>
              <a:t>Heart Failure (HF) is a very common problem in the United States. It affects over 550,000 Americans each year. It is the leading cause for adults over the age of 65 to be admitted to the hospital. </a:t>
            </a:r>
          </a:p>
          <a:p>
            <a:r>
              <a:rPr lang="en-US" sz="1950" dirty="0"/>
              <a:t>Heart failure is called </a:t>
            </a:r>
            <a:r>
              <a:rPr lang="en-US" sz="1950" b="1" i="1" dirty="0"/>
              <a:t>congestive heart failure </a:t>
            </a:r>
            <a:r>
              <a:rPr lang="en-US" sz="1950" dirty="0"/>
              <a:t>when fluid builds up in various parts of the body. Heart failure symptoms usually develop over time as the heart becomes weaker and less able to pump the blood that the body needs. When you have heart failure, it doesn’t mean that the heart has stopped beating. It means that the heart is not pumping blood as it should. The heart keeps working, but the body’s need for blood and oxygen is not being met. </a:t>
            </a:r>
          </a:p>
          <a:p>
            <a:endParaRPr lang="en-US" dirty="0"/>
          </a:p>
        </p:txBody>
      </p:sp>
    </p:spTree>
    <p:custDataLst>
      <p:tags r:id="rId1"/>
    </p:custDataLst>
    <p:extLst>
      <p:ext uri="{BB962C8B-B14F-4D97-AF65-F5344CB8AC3E}">
        <p14:creationId xmlns:p14="http://schemas.microsoft.com/office/powerpoint/2010/main" val="11566431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6752" y="39518"/>
            <a:ext cx="8737810" cy="1028700"/>
          </a:xfrm>
        </p:spPr>
        <p:txBody>
          <a:bodyPr>
            <a:normAutofit/>
          </a:bodyPr>
          <a:lstStyle/>
          <a:p>
            <a:pPr>
              <a:spcBef>
                <a:spcPts val="0"/>
              </a:spcBef>
            </a:pPr>
            <a:r>
              <a:rPr lang="en-US" sz="2800" b="1" cap="none" dirty="0">
                <a:effectLst/>
                <a:latin typeface="+mj-lt"/>
                <a:cs typeface="Arial" panose="020B0604020202020204" pitchFamily="34" charset="0"/>
              </a:rPr>
              <a:t>The Joint Commission Certification for </a:t>
            </a:r>
            <a:r>
              <a:rPr lang="en-US" sz="2800" b="1" cap="none" dirty="0" err="1">
                <a:effectLst/>
                <a:latin typeface="+mj-lt"/>
                <a:cs typeface="Arial" panose="020B0604020202020204" pitchFamily="34" charset="0"/>
              </a:rPr>
              <a:t>Thrombectomy</a:t>
            </a:r>
            <a:r>
              <a:rPr lang="en-US" sz="2800" b="1" cap="none" dirty="0">
                <a:effectLst/>
                <a:latin typeface="+mj-lt"/>
                <a:cs typeface="Arial" panose="020B0604020202020204" pitchFamily="34" charset="0"/>
              </a:rPr>
              <a:t>-Capable Stroke Centers</a:t>
            </a:r>
            <a:endParaRPr lang="en-US" sz="2800" dirty="0">
              <a:effectLst/>
              <a:latin typeface="+mj-lt"/>
              <a:cs typeface="Arial" panose="020B0604020202020204" pitchFamily="34" charset="0"/>
            </a:endParaRPr>
          </a:p>
        </p:txBody>
      </p:sp>
      <p:sp>
        <p:nvSpPr>
          <p:cNvPr id="6" name="Content Placeholder 5"/>
          <p:cNvSpPr>
            <a:spLocks noGrp="1"/>
          </p:cNvSpPr>
          <p:nvPr>
            <p:ph idx="1"/>
          </p:nvPr>
        </p:nvSpPr>
        <p:spPr>
          <a:xfrm>
            <a:off x="186752" y="1111932"/>
            <a:ext cx="8426279" cy="2102834"/>
          </a:xfrm>
        </p:spPr>
        <p:txBody>
          <a:bodyPr>
            <a:noAutofit/>
          </a:bodyPr>
          <a:lstStyle/>
          <a:p>
            <a:pPr marL="233363" indent="-233363">
              <a:buClr>
                <a:schemeClr val="accent1"/>
              </a:buClr>
              <a:buFont typeface="Wingdings" panose="05000000000000000000" pitchFamily="2" charset="2"/>
              <a:buChar char="§"/>
            </a:pPr>
            <a:r>
              <a:rPr lang="en-US" sz="2400" dirty="0">
                <a:latin typeface="+mn-lt"/>
                <a:cs typeface="Arial" pitchFamily="34" charset="0"/>
              </a:rPr>
              <a:t>Holy Cross Health is certified as </a:t>
            </a:r>
            <a:r>
              <a:rPr lang="en-US" sz="2400" b="1" dirty="0">
                <a:latin typeface="+mn-lt"/>
                <a:cs typeface="Arial" pitchFamily="34" charset="0"/>
              </a:rPr>
              <a:t>Thrombectomy-Capable Stroke Center</a:t>
            </a:r>
          </a:p>
          <a:p>
            <a:pPr marL="233363" indent="-233363">
              <a:buClr>
                <a:schemeClr val="accent1"/>
              </a:buClr>
              <a:buFont typeface="Wingdings" panose="05000000000000000000" pitchFamily="2" charset="2"/>
              <a:buChar char="§"/>
            </a:pPr>
            <a:r>
              <a:rPr lang="en-US" sz="2400" dirty="0">
                <a:latin typeface="+mn-lt"/>
                <a:cs typeface="Arial" pitchFamily="34" charset="0"/>
              </a:rPr>
              <a:t>Holy Cross Provides </a:t>
            </a:r>
            <a:r>
              <a:rPr lang="en-US" sz="2400" dirty="0">
                <a:latin typeface="+mn-lt"/>
              </a:rPr>
              <a:t>round-the-clock personnel, infrastructure, expertise and programs to diagnose and treat stroke and TIA (Transient Ischemic Attack) patients, who require a high degree of medical and surgical care, specialized tests or interventional treatments. </a:t>
            </a:r>
            <a:endParaRPr lang="en-US" sz="2400" dirty="0">
              <a:latin typeface="+mn-lt"/>
              <a:cs typeface="Arial" pitchFamily="34" charset="0"/>
            </a:endParaRPr>
          </a:p>
        </p:txBody>
      </p:sp>
      <p:pic>
        <p:nvPicPr>
          <p:cNvPr id="7" name="Picture 6"/>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423557" y="4496852"/>
            <a:ext cx="1440873" cy="475488"/>
          </a:xfrm>
          <a:prstGeom prst="rect">
            <a:avLst/>
          </a:prstGeom>
        </p:spPr>
      </p:pic>
      <p:pic>
        <p:nvPicPr>
          <p:cNvPr id="2" name="Picture 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3432" y="3524879"/>
            <a:ext cx="2410568" cy="1552875"/>
          </a:xfrm>
          <a:prstGeom prst="rect">
            <a:avLst/>
          </a:prstGeom>
        </p:spPr>
      </p:pic>
    </p:spTree>
    <p:custDataLst>
      <p:tags r:id="rId1"/>
    </p:custDataLst>
    <p:extLst>
      <p:ext uri="{BB962C8B-B14F-4D97-AF65-F5344CB8AC3E}">
        <p14:creationId xmlns:p14="http://schemas.microsoft.com/office/powerpoint/2010/main" val="38302479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793" y="215026"/>
            <a:ext cx="7992406" cy="458074"/>
          </a:xfrm>
        </p:spPr>
        <p:txBody>
          <a:bodyPr>
            <a:noAutofit/>
          </a:bodyPr>
          <a:lstStyle/>
          <a:p>
            <a:r>
              <a:rPr lang="en-US" sz="3200" b="1" cap="none" dirty="0">
                <a:effectLst/>
                <a:latin typeface="+mj-lt"/>
                <a:cs typeface="Arial" panose="020B0604020202020204" pitchFamily="34" charset="0"/>
              </a:rPr>
              <a:t>Stroke Warning Signs</a:t>
            </a:r>
          </a:p>
        </p:txBody>
      </p:sp>
      <p:sp>
        <p:nvSpPr>
          <p:cNvPr id="3" name="Content Placeholder 2"/>
          <p:cNvSpPr>
            <a:spLocks noGrp="1"/>
          </p:cNvSpPr>
          <p:nvPr>
            <p:ph idx="1"/>
          </p:nvPr>
        </p:nvSpPr>
        <p:spPr>
          <a:xfrm>
            <a:off x="224793" y="875969"/>
            <a:ext cx="8807447" cy="3778919"/>
          </a:xfrm>
        </p:spPr>
        <p:txBody>
          <a:bodyPr>
            <a:normAutofit/>
          </a:bodyPr>
          <a:lstStyle/>
          <a:p>
            <a:r>
              <a:rPr lang="en-US" sz="1800" dirty="0"/>
              <a:t>What is a Stroke?</a:t>
            </a:r>
          </a:p>
          <a:p>
            <a:r>
              <a:rPr lang="en-US" sz="1800" dirty="0"/>
              <a:t>Stroke is a disease that affects the arteries leading to and within the brain. It is the No. 5 cause of death and a leading cause of disability in the United States.</a:t>
            </a:r>
          </a:p>
          <a:p>
            <a:r>
              <a:rPr lang="en-US" sz="1800" dirty="0"/>
              <a:t>A stroke occurs when a blood vessel that carries oxygen and nutrients to the brain is either blocked by a clot or bursts (or ruptures). When that happens, part of the brain cannot get the blood (and oxygen) it needs, so it and brain cells die.</a:t>
            </a:r>
          </a:p>
          <a:p>
            <a:endParaRPr lang="en-US" sz="1350" dirty="0"/>
          </a:p>
        </p:txBody>
      </p:sp>
      <p:pic>
        <p:nvPicPr>
          <p:cNvPr id="6" name="Picture 5">
            <a:extLst>
              <a:ext uri="{FF2B5EF4-FFF2-40B4-BE49-F238E27FC236}">
                <a16:creationId xmlns:a16="http://schemas.microsoft.com/office/drawing/2014/main" id="{13C546FA-DEB1-4E17-8022-279FB08A95E0}"/>
              </a:ext>
            </a:extLst>
          </p:cNvPr>
          <p:cNvPicPr>
            <a:picLocks noChangeAspect="1"/>
          </p:cNvPicPr>
          <p:nvPr/>
        </p:nvPicPr>
        <p:blipFill>
          <a:blip r:embed="rId4"/>
          <a:stretch>
            <a:fillRect/>
          </a:stretch>
        </p:blipFill>
        <p:spPr>
          <a:xfrm>
            <a:off x="2090137" y="3128963"/>
            <a:ext cx="4547706" cy="1310444"/>
          </a:xfrm>
          <a:prstGeom prst="rect">
            <a:avLst/>
          </a:prstGeom>
        </p:spPr>
      </p:pic>
    </p:spTree>
    <p:custDataLst>
      <p:tags r:id="rId1"/>
    </p:custDataLst>
    <p:extLst>
      <p:ext uri="{BB962C8B-B14F-4D97-AF65-F5344CB8AC3E}">
        <p14:creationId xmlns:p14="http://schemas.microsoft.com/office/powerpoint/2010/main" val="33528165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285BF0-050F-4A27-A9C5-02257E82E04C}"/>
              </a:ext>
            </a:extLst>
          </p:cNvPr>
          <p:cNvSpPr txBox="1"/>
          <p:nvPr/>
        </p:nvSpPr>
        <p:spPr>
          <a:xfrm>
            <a:off x="4046054" y="650240"/>
            <a:ext cx="1051891" cy="387735"/>
          </a:xfrm>
          <a:prstGeom prst="rect">
            <a:avLst/>
          </a:prstGeom>
          <a:noFill/>
        </p:spPr>
        <p:txBody>
          <a:bodyPr wrap="none" rtlCol="0">
            <a:spAutoFit/>
          </a:bodyPr>
          <a:lstStyle/>
          <a:p>
            <a:pPr>
              <a:lnSpc>
                <a:spcPts val="2100"/>
              </a:lnSpc>
              <a:spcAft>
                <a:spcPts val="600"/>
              </a:spcAft>
            </a:pPr>
            <a:r>
              <a:rPr lang="en-US" sz="3200" b="1" dirty="0">
                <a:solidFill>
                  <a:schemeClr val="bg1"/>
                </a:solidFill>
              </a:rPr>
              <a:t>END</a:t>
            </a:r>
          </a:p>
        </p:txBody>
      </p:sp>
      <p:sp>
        <p:nvSpPr>
          <p:cNvPr id="5" name="TextBox 4">
            <a:extLst>
              <a:ext uri="{FF2B5EF4-FFF2-40B4-BE49-F238E27FC236}">
                <a16:creationId xmlns:a16="http://schemas.microsoft.com/office/drawing/2014/main" id="{039F2D4A-EBBA-4AE8-BFBE-1E9045B39D60}"/>
              </a:ext>
            </a:extLst>
          </p:cNvPr>
          <p:cNvSpPr txBox="1"/>
          <p:nvPr/>
        </p:nvSpPr>
        <p:spPr>
          <a:xfrm>
            <a:off x="2439373" y="1374859"/>
            <a:ext cx="4427815" cy="364331"/>
          </a:xfrm>
          <a:prstGeom prst="rect">
            <a:avLst/>
          </a:prstGeom>
          <a:noFill/>
        </p:spPr>
        <p:txBody>
          <a:bodyPr wrap="none" rtlCol="0">
            <a:spAutoFit/>
          </a:bodyPr>
          <a:lstStyle/>
          <a:p>
            <a:pPr>
              <a:lnSpc>
                <a:spcPts val="2100"/>
              </a:lnSpc>
              <a:spcAft>
                <a:spcPts val="600"/>
              </a:spcAft>
            </a:pPr>
            <a:r>
              <a:rPr lang="en-US" sz="2400" dirty="0">
                <a:solidFill>
                  <a:schemeClr val="bg1"/>
                </a:solidFill>
              </a:rPr>
              <a:t>Click Exit to close the program.</a:t>
            </a:r>
          </a:p>
        </p:txBody>
      </p:sp>
      <p:sp>
        <p:nvSpPr>
          <p:cNvPr id="2" name="Arrow: Curved Up 1">
            <a:extLst>
              <a:ext uri="{FF2B5EF4-FFF2-40B4-BE49-F238E27FC236}">
                <a16:creationId xmlns:a16="http://schemas.microsoft.com/office/drawing/2014/main" id="{DBC9C44B-FFAA-912D-E21C-88E70CC70F9A}"/>
              </a:ext>
            </a:extLst>
          </p:cNvPr>
          <p:cNvSpPr/>
          <p:nvPr/>
        </p:nvSpPr>
        <p:spPr>
          <a:xfrm rot="18850132">
            <a:off x="6677464" y="454246"/>
            <a:ext cx="3055977" cy="2243751"/>
          </a:xfrm>
          <a:prstGeom prst="curvedUpArrow">
            <a:avLst>
              <a:gd name="adj1" fmla="val 25000"/>
              <a:gd name="adj2" fmla="val 37657"/>
              <a:gd name="adj3" fmla="val 3658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1174719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1029">
            <a:extLst>
              <a:ext uri="{FF2B5EF4-FFF2-40B4-BE49-F238E27FC236}">
                <a16:creationId xmlns:a16="http://schemas.microsoft.com/office/drawing/2014/main" id="{6CA28738-BA39-4433-9610-526BEC2CD09B}"/>
              </a:ext>
            </a:extLst>
          </p:cNvPr>
          <p:cNvSpPr txBox="1">
            <a:spLocks noChangeArrowheads="1"/>
          </p:cNvSpPr>
          <p:nvPr/>
        </p:nvSpPr>
        <p:spPr bwMode="auto">
          <a:xfrm>
            <a:off x="610499" y="4066965"/>
            <a:ext cx="242173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en-US" altLang="en-US" sz="1800" b="1" dirty="0"/>
              <a:t>Catherine McAuley</a:t>
            </a:r>
            <a:endParaRPr lang="en-US" altLang="en-US" sz="1200" dirty="0"/>
          </a:p>
        </p:txBody>
      </p:sp>
      <p:pic>
        <p:nvPicPr>
          <p:cNvPr id="37892" name="Picture 5">
            <a:extLst>
              <a:ext uri="{FF2B5EF4-FFF2-40B4-BE49-F238E27FC236}">
                <a16:creationId xmlns:a16="http://schemas.microsoft.com/office/drawing/2014/main" id="{50761780-6AB7-49F1-ABE2-B0A494BCEC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547"/>
          <a:stretch>
            <a:fillRect/>
          </a:stretch>
        </p:blipFill>
        <p:spPr bwMode="auto">
          <a:xfrm>
            <a:off x="1035414" y="1715383"/>
            <a:ext cx="1571903" cy="2268472"/>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CB2E51AA-8A0B-456D-A52D-EF3923EC5628}"/>
              </a:ext>
            </a:extLst>
          </p:cNvPr>
          <p:cNvSpPr txBox="1"/>
          <p:nvPr/>
        </p:nvSpPr>
        <p:spPr>
          <a:xfrm>
            <a:off x="288579" y="102046"/>
            <a:ext cx="6483896" cy="584775"/>
          </a:xfrm>
          <a:prstGeom prst="rect">
            <a:avLst/>
          </a:prstGeom>
          <a:noFill/>
        </p:spPr>
        <p:txBody>
          <a:bodyPr wrap="square" rtlCol="0">
            <a:spAutoFit/>
          </a:bodyPr>
          <a:lstStyle/>
          <a:p>
            <a:r>
              <a:rPr lang="en-US" sz="3200" b="1" dirty="0">
                <a:solidFill>
                  <a:schemeClr val="tx2"/>
                </a:solidFill>
              </a:rPr>
              <a:t>History of Sisters of Mercy</a:t>
            </a:r>
            <a:endParaRPr lang="en-US" sz="3200" b="1" dirty="0">
              <a:solidFill>
                <a:schemeClr val="tx2"/>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39853FD-C592-4AFC-93B8-29070B28E7BB}"/>
              </a:ext>
            </a:extLst>
          </p:cNvPr>
          <p:cNvSpPr txBox="1"/>
          <p:nvPr/>
        </p:nvSpPr>
        <p:spPr>
          <a:xfrm>
            <a:off x="0" y="832726"/>
            <a:ext cx="3642732" cy="879600"/>
          </a:xfrm>
          <a:prstGeom prst="rect">
            <a:avLst/>
          </a:prstGeom>
          <a:noFill/>
        </p:spPr>
        <p:txBody>
          <a:bodyPr wrap="square" rtlCol="0">
            <a:spAutoFit/>
          </a:bodyPr>
          <a:lstStyle/>
          <a:p>
            <a:pPr>
              <a:lnSpc>
                <a:spcPts val="2100"/>
              </a:lnSpc>
              <a:spcAft>
                <a:spcPts val="600"/>
              </a:spcAft>
            </a:pPr>
            <a:r>
              <a:rPr lang="en-US" sz="1600" dirty="0">
                <a:solidFill>
                  <a:srgbClr val="443D3E"/>
                </a:solidFill>
              </a:rPr>
              <a:t>Sisters of Mercy were founded in Dublin, Ireland by Catherine McAuley on December 12, 1831.</a:t>
            </a:r>
          </a:p>
        </p:txBody>
      </p:sp>
      <p:pic>
        <p:nvPicPr>
          <p:cNvPr id="10" name="Picture 9">
            <a:extLst>
              <a:ext uri="{FF2B5EF4-FFF2-40B4-BE49-F238E27FC236}">
                <a16:creationId xmlns:a16="http://schemas.microsoft.com/office/drawing/2014/main" id="{C3405A8D-F40A-43AD-BFF0-4A855EFDF3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02" t="5549" r="6455" b="8140"/>
          <a:stretch/>
        </p:blipFill>
        <p:spPr>
          <a:xfrm>
            <a:off x="5757269" y="1571753"/>
            <a:ext cx="3092846" cy="1999993"/>
          </a:xfrm>
          <a:prstGeom prst="rect">
            <a:avLst/>
          </a:prstGeom>
          <a:scene3d>
            <a:camera prst="orthographicFront"/>
            <a:lightRig rig="threePt" dir="t"/>
          </a:scene3d>
          <a:sp3d>
            <a:bevelT/>
          </a:sp3d>
        </p:spPr>
      </p:pic>
      <p:pic>
        <p:nvPicPr>
          <p:cNvPr id="11" name="Picture 10">
            <a:extLst>
              <a:ext uri="{FF2B5EF4-FFF2-40B4-BE49-F238E27FC236}">
                <a16:creationId xmlns:a16="http://schemas.microsoft.com/office/drawing/2014/main" id="{A805225E-059D-48D3-B491-49268241D5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7198" y="1601024"/>
            <a:ext cx="1460080" cy="1970721"/>
          </a:xfrm>
          <a:prstGeom prst="rect">
            <a:avLst/>
          </a:prstGeom>
          <a:scene3d>
            <a:camera prst="orthographicFront"/>
            <a:lightRig rig="threePt" dir="t"/>
          </a:scene3d>
          <a:sp3d>
            <a:bevelT/>
          </a:sp3d>
        </p:spPr>
      </p:pic>
      <p:sp>
        <p:nvSpPr>
          <p:cNvPr id="12" name="TextBox 5">
            <a:extLst>
              <a:ext uri="{FF2B5EF4-FFF2-40B4-BE49-F238E27FC236}">
                <a16:creationId xmlns:a16="http://schemas.microsoft.com/office/drawing/2014/main" id="{3BB1D750-D620-4B9B-B8D5-297D5A960447}"/>
              </a:ext>
            </a:extLst>
          </p:cNvPr>
          <p:cNvSpPr txBox="1">
            <a:spLocks noChangeArrowheads="1"/>
          </p:cNvSpPr>
          <p:nvPr/>
        </p:nvSpPr>
        <p:spPr bwMode="auto">
          <a:xfrm>
            <a:off x="3530527" y="3614523"/>
            <a:ext cx="26134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base" hangingPunct="1">
              <a:spcBef>
                <a:spcPct val="0"/>
              </a:spcBef>
              <a:spcAft>
                <a:spcPct val="0"/>
              </a:spcAft>
              <a:buNone/>
            </a:pPr>
            <a:r>
              <a:rPr lang="en-US" altLang="en-US" sz="1800" b="1" dirty="0">
                <a:solidFill>
                  <a:srgbClr val="000000"/>
                </a:solidFill>
                <a:cs typeface="Arial" panose="020B0604020202020204" pitchFamily="34" charset="0"/>
              </a:rPr>
              <a:t>Sr. Francis Ward</a:t>
            </a:r>
          </a:p>
        </p:txBody>
      </p:sp>
      <p:sp>
        <p:nvSpPr>
          <p:cNvPr id="13" name="TextBox 12">
            <a:extLst>
              <a:ext uri="{FF2B5EF4-FFF2-40B4-BE49-F238E27FC236}">
                <a16:creationId xmlns:a16="http://schemas.microsoft.com/office/drawing/2014/main" id="{C5888B80-1846-4548-8C4E-C6FB909F2BAA}"/>
              </a:ext>
            </a:extLst>
          </p:cNvPr>
          <p:cNvSpPr txBox="1">
            <a:spLocks noChangeArrowheads="1"/>
          </p:cNvSpPr>
          <p:nvPr/>
        </p:nvSpPr>
        <p:spPr bwMode="auto">
          <a:xfrm>
            <a:off x="5757269" y="3614524"/>
            <a:ext cx="33123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base" hangingPunct="1">
              <a:spcBef>
                <a:spcPct val="0"/>
              </a:spcBef>
              <a:spcAft>
                <a:spcPct val="0"/>
              </a:spcAft>
              <a:buNone/>
            </a:pPr>
            <a:r>
              <a:rPr lang="en-US" altLang="en-US" sz="1600" b="1" dirty="0">
                <a:solidFill>
                  <a:srgbClr val="000000"/>
                </a:solidFill>
                <a:cs typeface="Arial" panose="020B0604020202020204" pitchFamily="34" charset="0"/>
              </a:rPr>
              <a:t>Mercy Hospital, Pittsburgh, Pennsylvania, </a:t>
            </a:r>
            <a:r>
              <a:rPr lang="en-US" altLang="en-US" sz="1600" b="1" dirty="0" err="1">
                <a:solidFill>
                  <a:srgbClr val="000000"/>
                </a:solidFill>
                <a:cs typeface="Arial" panose="020B0604020202020204" pitchFamily="34" charset="0"/>
              </a:rPr>
              <a:t>est</a:t>
            </a:r>
            <a:r>
              <a:rPr lang="en-US" altLang="en-US" sz="1600" b="1" dirty="0">
                <a:solidFill>
                  <a:srgbClr val="000000"/>
                </a:solidFill>
                <a:cs typeface="Arial" panose="020B0604020202020204" pitchFamily="34" charset="0"/>
              </a:rPr>
              <a:t> 1847.</a:t>
            </a:r>
          </a:p>
        </p:txBody>
      </p:sp>
      <p:sp>
        <p:nvSpPr>
          <p:cNvPr id="14" name="TextBox 13">
            <a:extLst>
              <a:ext uri="{FF2B5EF4-FFF2-40B4-BE49-F238E27FC236}">
                <a16:creationId xmlns:a16="http://schemas.microsoft.com/office/drawing/2014/main" id="{EE1E2465-E8BF-421B-AC68-A14D4FC38561}"/>
              </a:ext>
            </a:extLst>
          </p:cNvPr>
          <p:cNvSpPr txBox="1"/>
          <p:nvPr/>
        </p:nvSpPr>
        <p:spPr>
          <a:xfrm>
            <a:off x="3995854" y="1102030"/>
            <a:ext cx="4854261" cy="340991"/>
          </a:xfrm>
          <a:prstGeom prst="rect">
            <a:avLst/>
          </a:prstGeom>
          <a:noFill/>
        </p:spPr>
        <p:txBody>
          <a:bodyPr wrap="square" rtlCol="0">
            <a:spAutoFit/>
          </a:bodyPr>
          <a:lstStyle/>
          <a:p>
            <a:pPr>
              <a:lnSpc>
                <a:spcPts val="2100"/>
              </a:lnSpc>
              <a:spcAft>
                <a:spcPts val="600"/>
              </a:spcAft>
            </a:pPr>
            <a:r>
              <a:rPr lang="en-US" sz="1600" dirty="0">
                <a:solidFill>
                  <a:srgbClr val="443D3E"/>
                </a:solidFill>
              </a:rPr>
              <a:t>Sisters of Mercy came to the United States in 1843.</a:t>
            </a:r>
          </a:p>
        </p:txBody>
      </p:sp>
    </p:spTree>
    <p:custDataLst>
      <p:tags r:id="rId1"/>
    </p:custDataLst>
    <p:extLst>
      <p:ext uri="{BB962C8B-B14F-4D97-AF65-F5344CB8AC3E}">
        <p14:creationId xmlns:p14="http://schemas.microsoft.com/office/powerpoint/2010/main" val="3297531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477139-7698-40AA-A3C2-B3B829868FEE}"/>
              </a:ext>
            </a:extLst>
          </p:cNvPr>
          <p:cNvSpPr>
            <a:spLocks noGrp="1"/>
          </p:cNvSpPr>
          <p:nvPr>
            <p:ph type="title"/>
          </p:nvPr>
        </p:nvSpPr>
        <p:spPr>
          <a:xfrm>
            <a:off x="2393884" y="2160729"/>
            <a:ext cx="6099876" cy="679801"/>
          </a:xfrm>
        </p:spPr>
        <p:txBody>
          <a:bodyPr>
            <a:noAutofit/>
          </a:bodyPr>
          <a:lstStyle/>
          <a:p>
            <a:r>
              <a:rPr lang="en-US" sz="3600" b="1" dirty="0"/>
              <a:t>What is Expected of Me</a:t>
            </a:r>
          </a:p>
        </p:txBody>
      </p:sp>
    </p:spTree>
    <p:custDataLst>
      <p:tags r:id="rId1"/>
    </p:custDataLst>
    <p:extLst>
      <p:ext uri="{BB962C8B-B14F-4D97-AF65-F5344CB8AC3E}">
        <p14:creationId xmlns:p14="http://schemas.microsoft.com/office/powerpoint/2010/main" val="1861213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954" y="179190"/>
            <a:ext cx="7958031" cy="458074"/>
          </a:xfrm>
        </p:spPr>
        <p:txBody>
          <a:bodyPr>
            <a:noAutofit/>
          </a:bodyPr>
          <a:lstStyle/>
          <a:p>
            <a:r>
              <a:rPr lang="en-US" sz="3200" b="1" dirty="0">
                <a:effectLst>
                  <a:reflection blurRad="6350" endPos="0" dir="5400000" sy="-100000" algn="bl" rotWithShape="0"/>
                </a:effectLst>
              </a:rPr>
              <a:t>Standards of Conduct</a:t>
            </a:r>
          </a:p>
        </p:txBody>
      </p:sp>
      <p:sp>
        <p:nvSpPr>
          <p:cNvPr id="3" name="Content Placeholder 2"/>
          <p:cNvSpPr>
            <a:spLocks noGrp="1"/>
          </p:cNvSpPr>
          <p:nvPr>
            <p:ph sz="quarter" idx="12"/>
          </p:nvPr>
        </p:nvSpPr>
        <p:spPr>
          <a:xfrm>
            <a:off x="1129357" y="1404428"/>
            <a:ext cx="6943725" cy="2334643"/>
          </a:xfrm>
        </p:spPr>
        <p:txBody>
          <a:bodyPr>
            <a:normAutofit fontScale="92500" lnSpcReduction="20000"/>
          </a:bodyPr>
          <a:lstStyle/>
          <a:p>
            <a:pPr marL="34290" algn="ctr"/>
            <a:r>
              <a:rPr lang="en-US" dirty="0"/>
              <a:t>Colleagues and non-employees are expected to conduct themselves and behave in a manner that is consistent with the Code of Conduct, exemplifies our organization’s Core Values and Service Excellence and is conducive to a customer friendly and efficient operation of Holy Cross Health.</a:t>
            </a:r>
          </a:p>
        </p:txBody>
      </p:sp>
    </p:spTree>
    <p:custDataLst>
      <p:tags r:id="rId1"/>
    </p:custDataLst>
    <p:extLst>
      <p:ext uri="{BB962C8B-B14F-4D97-AF65-F5344CB8AC3E}">
        <p14:creationId xmlns:p14="http://schemas.microsoft.com/office/powerpoint/2010/main" val="4167419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effectLst>
                  <a:reflection blurRad="6350" endPos="0" dir="5400000" sy="-100000" algn="bl" rotWithShape="0"/>
                </a:effectLst>
              </a:rPr>
              <a:t>Sexual Harassment</a:t>
            </a:r>
          </a:p>
        </p:txBody>
      </p:sp>
      <p:sp>
        <p:nvSpPr>
          <p:cNvPr id="3" name="Content Placeholder 2"/>
          <p:cNvSpPr>
            <a:spLocks noGrp="1"/>
          </p:cNvSpPr>
          <p:nvPr>
            <p:ph sz="quarter" idx="12"/>
          </p:nvPr>
        </p:nvSpPr>
        <p:spPr>
          <a:xfrm>
            <a:off x="269508" y="961801"/>
            <a:ext cx="7958030" cy="3541937"/>
          </a:xfrm>
        </p:spPr>
        <p:txBody>
          <a:bodyPr>
            <a:normAutofit fontScale="70000" lnSpcReduction="20000"/>
          </a:bodyPr>
          <a:lstStyle/>
          <a:p>
            <a:pPr marL="228600" indent="-228600">
              <a:buClr>
                <a:schemeClr val="accent1"/>
              </a:buClr>
              <a:buFont typeface="Wingdings" panose="05000000000000000000" pitchFamily="2" charset="2"/>
              <a:buChar char="§"/>
            </a:pPr>
            <a:r>
              <a:rPr lang="en-US" dirty="0">
                <a:solidFill>
                  <a:schemeClr val="tx2"/>
                </a:solidFill>
              </a:rPr>
              <a:t>Against policy and the law!</a:t>
            </a:r>
          </a:p>
          <a:p>
            <a:pPr marL="228600" indent="-228600">
              <a:lnSpc>
                <a:spcPct val="120000"/>
              </a:lnSpc>
              <a:spcAft>
                <a:spcPts val="0"/>
              </a:spcAft>
              <a:buClr>
                <a:schemeClr val="accent1"/>
              </a:buClr>
              <a:buFont typeface="Wingdings" panose="05000000000000000000" pitchFamily="2" charset="2"/>
              <a:buChar char="§"/>
            </a:pPr>
            <a:r>
              <a:rPr lang="en-US" dirty="0">
                <a:solidFill>
                  <a:schemeClr val="tx2"/>
                </a:solidFill>
              </a:rPr>
              <a:t>Unwelcome sexual advances, requests for sexual favors, or other conduct of a sexual nature that explicitly or implicitly affects an individual's employment or unreasonably interferes with an individual’s work performance or creates an intimidating, hostile or offensive work environment.</a:t>
            </a:r>
          </a:p>
          <a:p>
            <a:pPr marL="455612" lvl="4" indent="-228600">
              <a:lnSpc>
                <a:spcPct val="120000"/>
              </a:lnSpc>
              <a:spcAft>
                <a:spcPts val="0"/>
              </a:spcAft>
              <a:buClr>
                <a:schemeClr val="accent2"/>
              </a:buClr>
            </a:pPr>
            <a:r>
              <a:rPr lang="en-US" sz="2300" dirty="0">
                <a:solidFill>
                  <a:schemeClr val="tx2"/>
                </a:solidFill>
              </a:rPr>
              <a:t>Verbal/nonverbal</a:t>
            </a:r>
          </a:p>
          <a:p>
            <a:pPr marL="455612" lvl="4" indent="-228600">
              <a:lnSpc>
                <a:spcPct val="120000"/>
              </a:lnSpc>
              <a:spcAft>
                <a:spcPts val="0"/>
              </a:spcAft>
              <a:buClr>
                <a:schemeClr val="accent2"/>
              </a:buClr>
            </a:pPr>
            <a:r>
              <a:rPr lang="en-US" sz="2300" dirty="0">
                <a:solidFill>
                  <a:schemeClr val="tx2"/>
                </a:solidFill>
              </a:rPr>
              <a:t>Physical</a:t>
            </a:r>
          </a:p>
          <a:p>
            <a:pPr marL="455612" lvl="4" indent="-228600">
              <a:lnSpc>
                <a:spcPct val="120000"/>
              </a:lnSpc>
              <a:spcAft>
                <a:spcPts val="0"/>
              </a:spcAft>
              <a:buClr>
                <a:schemeClr val="accent2"/>
              </a:buClr>
            </a:pPr>
            <a:r>
              <a:rPr lang="en-US" sz="2300" dirty="0">
                <a:solidFill>
                  <a:schemeClr val="tx2"/>
                </a:solidFill>
              </a:rPr>
              <a:t>Visual/Environmental</a:t>
            </a:r>
          </a:p>
          <a:p>
            <a:pPr marL="227012" lvl="4" indent="0">
              <a:lnSpc>
                <a:spcPct val="120000"/>
              </a:lnSpc>
              <a:spcAft>
                <a:spcPts val="0"/>
              </a:spcAft>
              <a:buClr>
                <a:schemeClr val="accent2"/>
              </a:buClr>
              <a:buNone/>
            </a:pPr>
            <a:endParaRPr lang="en-US" sz="2300" dirty="0">
              <a:solidFill>
                <a:schemeClr val="tx2"/>
              </a:solidFill>
            </a:endParaRPr>
          </a:p>
          <a:p>
            <a:pPr marL="228600" indent="-228600">
              <a:buClr>
                <a:schemeClr val="accent1"/>
              </a:buClr>
              <a:buFont typeface="Wingdings" panose="05000000000000000000" pitchFamily="2" charset="2"/>
              <a:buChar char="§"/>
            </a:pPr>
            <a:r>
              <a:rPr lang="en-US" dirty="0">
                <a:solidFill>
                  <a:schemeClr val="tx2"/>
                </a:solidFill>
              </a:rPr>
              <a:t>Includes behavior in which people are treated differently on the basis of their gender.</a:t>
            </a:r>
          </a:p>
          <a:p>
            <a:pPr lvl="1">
              <a:buFont typeface="Arial" charset="0"/>
              <a:buChar char="•"/>
            </a:pPr>
            <a:endParaRPr lang="en-US" dirty="0"/>
          </a:p>
        </p:txBody>
      </p:sp>
      <p:pic>
        <p:nvPicPr>
          <p:cNvPr id="4" name="Picture 4" descr="MC90043256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7305" y="121961"/>
            <a:ext cx="1240465" cy="124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83071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192"/>
            <a:ext cx="7958031" cy="458074"/>
          </a:xfrm>
        </p:spPr>
        <p:txBody>
          <a:bodyPr>
            <a:noAutofit/>
          </a:bodyPr>
          <a:lstStyle/>
          <a:p>
            <a:r>
              <a:rPr lang="en-US" sz="3200" b="1" dirty="0">
                <a:effectLst>
                  <a:reflection blurRad="6350" endPos="0" dir="5400000" sy="-100000" algn="bl" rotWithShape="0"/>
                </a:effectLst>
              </a:rPr>
              <a:t>Workplace Violence Policy</a:t>
            </a:r>
          </a:p>
        </p:txBody>
      </p:sp>
      <p:sp>
        <p:nvSpPr>
          <p:cNvPr id="3" name="Content Placeholder 2"/>
          <p:cNvSpPr>
            <a:spLocks noGrp="1"/>
          </p:cNvSpPr>
          <p:nvPr>
            <p:ph sz="quarter" idx="12"/>
          </p:nvPr>
        </p:nvSpPr>
        <p:spPr>
          <a:xfrm>
            <a:off x="217226" y="1064756"/>
            <a:ext cx="8268347" cy="3254620"/>
          </a:xfrm>
        </p:spPr>
        <p:txBody>
          <a:bodyPr>
            <a:normAutofit fontScale="92500" lnSpcReduction="20000"/>
          </a:bodyPr>
          <a:lstStyle/>
          <a:p>
            <a:pPr marL="457200" indent="-457200">
              <a:lnSpc>
                <a:spcPct val="120000"/>
              </a:lnSpc>
              <a:buClr>
                <a:schemeClr val="accent1"/>
              </a:buClr>
              <a:buFont typeface="Wingdings" panose="05000000000000000000" pitchFamily="2" charset="2"/>
              <a:buChar char="§"/>
            </a:pPr>
            <a:r>
              <a:rPr lang="en-US" sz="2600" dirty="0"/>
              <a:t>Colleague safety is as important as patient safety and HCH has zero tolerance for workplace violence committed by or against Colleagues</a:t>
            </a:r>
          </a:p>
          <a:p>
            <a:pPr marL="457200" indent="-457200">
              <a:buClr>
                <a:schemeClr val="accent1"/>
              </a:buClr>
              <a:buFont typeface="Wingdings" panose="05000000000000000000" pitchFamily="2" charset="2"/>
              <a:buChar char="§"/>
            </a:pPr>
            <a:r>
              <a:rPr lang="en-US" sz="2600" b="1" dirty="0"/>
              <a:t>Prohibited conduct includes:</a:t>
            </a:r>
          </a:p>
          <a:p>
            <a:pPr lvl="2"/>
            <a:r>
              <a:rPr lang="en-US" sz="2200" dirty="0">
                <a:solidFill>
                  <a:schemeClr val="tx2"/>
                </a:solidFill>
              </a:rPr>
              <a:t>Causing physical injury to another person</a:t>
            </a:r>
          </a:p>
          <a:p>
            <a:pPr lvl="2"/>
            <a:r>
              <a:rPr lang="en-US" sz="2200" dirty="0">
                <a:solidFill>
                  <a:schemeClr val="tx2"/>
                </a:solidFill>
              </a:rPr>
              <a:t>Making threatening remarks</a:t>
            </a:r>
          </a:p>
          <a:p>
            <a:pPr lvl="2"/>
            <a:r>
              <a:rPr lang="en-US" sz="2200" dirty="0">
                <a:solidFill>
                  <a:schemeClr val="tx2"/>
                </a:solidFill>
              </a:rPr>
              <a:t>Aggressive or hostile behavior that creates a reasonable fear of injury or causes emotional distress</a:t>
            </a:r>
          </a:p>
          <a:p>
            <a:pPr lvl="2"/>
            <a:r>
              <a:rPr lang="en-US" sz="2200" dirty="0">
                <a:solidFill>
                  <a:schemeClr val="tx2"/>
                </a:solidFill>
              </a:rPr>
              <a:t>Intentionally damaging property of Employer or another Colleague</a:t>
            </a:r>
          </a:p>
          <a:p>
            <a:pPr marL="34290"/>
            <a:endParaRPr lang="en-US" dirty="0"/>
          </a:p>
        </p:txBody>
      </p:sp>
      <p:pic>
        <p:nvPicPr>
          <p:cNvPr id="4" name="Picture 2" descr="Image result for zero toleranc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67072" y="1692958"/>
            <a:ext cx="1326688" cy="132668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28185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703" y="192253"/>
            <a:ext cx="7958031" cy="458074"/>
          </a:xfrm>
        </p:spPr>
        <p:txBody>
          <a:bodyPr>
            <a:noAutofit/>
          </a:bodyPr>
          <a:lstStyle/>
          <a:p>
            <a:r>
              <a:rPr lang="en-US" sz="3200" b="1" dirty="0">
                <a:effectLst>
                  <a:reflection blurRad="6350" endPos="0" dir="5400000" sy="-100000" algn="bl" rotWithShape="0"/>
                </a:effectLst>
              </a:rPr>
              <a:t>Colleague Conduct Policy</a:t>
            </a:r>
          </a:p>
        </p:txBody>
      </p:sp>
      <p:sp>
        <p:nvSpPr>
          <p:cNvPr id="3" name="Content Placeholder 2"/>
          <p:cNvSpPr>
            <a:spLocks noGrp="1"/>
          </p:cNvSpPr>
          <p:nvPr>
            <p:ph sz="quarter" idx="12"/>
          </p:nvPr>
        </p:nvSpPr>
        <p:spPr>
          <a:xfrm>
            <a:off x="164114" y="970176"/>
            <a:ext cx="6524069" cy="3810829"/>
          </a:xfrm>
        </p:spPr>
        <p:txBody>
          <a:bodyPr>
            <a:normAutofit fontScale="85000" lnSpcReduction="20000"/>
          </a:bodyPr>
          <a:lstStyle/>
          <a:p>
            <a:pPr marL="457200" indent="-457200">
              <a:buClr>
                <a:schemeClr val="accent1"/>
              </a:buClr>
              <a:buFont typeface="Wingdings" panose="05000000000000000000" pitchFamily="2" charset="2"/>
              <a:buChar char="§"/>
            </a:pPr>
            <a:r>
              <a:rPr lang="en-US" dirty="0"/>
              <a:t>Conduct that can lead to immediate termination:</a:t>
            </a:r>
          </a:p>
          <a:p>
            <a:pPr lvl="2">
              <a:buClr>
                <a:schemeClr val="accent2"/>
              </a:buClr>
              <a:buFont typeface="Arial" charset="0"/>
              <a:buChar char="•"/>
            </a:pPr>
            <a:r>
              <a:rPr lang="en-US" sz="2300" dirty="0">
                <a:solidFill>
                  <a:schemeClr val="tx2"/>
                </a:solidFill>
              </a:rPr>
              <a:t>Reporting to work under the influence</a:t>
            </a:r>
          </a:p>
          <a:p>
            <a:pPr lvl="2">
              <a:buClr>
                <a:schemeClr val="accent2"/>
              </a:buClr>
              <a:buFont typeface="Arial" charset="0"/>
              <a:buChar char="•"/>
            </a:pPr>
            <a:r>
              <a:rPr lang="en-US" sz="2300" dirty="0">
                <a:solidFill>
                  <a:schemeClr val="tx2"/>
                </a:solidFill>
              </a:rPr>
              <a:t>Possession of firearms or other weapons on hospital premises</a:t>
            </a:r>
          </a:p>
          <a:p>
            <a:pPr lvl="2">
              <a:buClr>
                <a:schemeClr val="accent2"/>
              </a:buClr>
              <a:buFont typeface="Arial" charset="0"/>
              <a:buChar char="•"/>
            </a:pPr>
            <a:r>
              <a:rPr lang="en-US" sz="2300" dirty="0">
                <a:solidFill>
                  <a:schemeClr val="tx2"/>
                </a:solidFill>
              </a:rPr>
              <a:t>Disruptive behavior</a:t>
            </a:r>
          </a:p>
          <a:p>
            <a:pPr lvl="2">
              <a:buClr>
                <a:schemeClr val="accent2"/>
              </a:buClr>
              <a:buFont typeface="Arial" charset="0"/>
              <a:buChar char="•"/>
            </a:pPr>
            <a:r>
              <a:rPr lang="en-US" sz="2300" dirty="0">
                <a:solidFill>
                  <a:schemeClr val="tx2"/>
                </a:solidFill>
              </a:rPr>
              <a:t>Insubordination</a:t>
            </a:r>
          </a:p>
          <a:p>
            <a:pPr lvl="2">
              <a:buClr>
                <a:schemeClr val="accent2"/>
              </a:buClr>
              <a:buFont typeface="Arial" charset="0"/>
              <a:buChar char="•"/>
            </a:pPr>
            <a:r>
              <a:rPr lang="en-US" sz="2300" dirty="0">
                <a:solidFill>
                  <a:schemeClr val="tx2"/>
                </a:solidFill>
              </a:rPr>
              <a:t>Engaging in any form of harassment</a:t>
            </a:r>
          </a:p>
          <a:p>
            <a:pPr lvl="2">
              <a:buClr>
                <a:schemeClr val="accent2"/>
              </a:buClr>
              <a:buFont typeface="Arial" charset="0"/>
              <a:buChar char="•"/>
            </a:pPr>
            <a:r>
              <a:rPr lang="en-US" sz="2300" dirty="0">
                <a:solidFill>
                  <a:schemeClr val="tx2"/>
                </a:solidFill>
              </a:rPr>
              <a:t>Theft, destruction of hospital property</a:t>
            </a:r>
          </a:p>
          <a:p>
            <a:pPr lvl="2">
              <a:buClr>
                <a:schemeClr val="accent2"/>
              </a:buClr>
              <a:buFont typeface="Arial" charset="0"/>
              <a:buChar char="•"/>
            </a:pPr>
            <a:r>
              <a:rPr lang="en-US" sz="2300" dirty="0">
                <a:solidFill>
                  <a:schemeClr val="tx2"/>
                </a:solidFill>
              </a:rPr>
              <a:t>Sleeping on the job</a:t>
            </a:r>
          </a:p>
          <a:p>
            <a:pPr lvl="2">
              <a:buClr>
                <a:schemeClr val="accent2"/>
              </a:buClr>
              <a:buFont typeface="Arial" charset="0"/>
              <a:buChar char="•"/>
            </a:pPr>
            <a:r>
              <a:rPr lang="en-US" sz="2300" dirty="0">
                <a:solidFill>
                  <a:schemeClr val="tx2"/>
                </a:solidFill>
              </a:rPr>
              <a:t>HIPAA Violations</a:t>
            </a:r>
          </a:p>
          <a:p>
            <a:pPr lvl="2">
              <a:buClr>
                <a:schemeClr val="accent2"/>
              </a:buClr>
              <a:buFont typeface="Arial" charset="0"/>
              <a:buChar char="•"/>
            </a:pPr>
            <a:r>
              <a:rPr lang="en-US" sz="2300" dirty="0">
                <a:solidFill>
                  <a:schemeClr val="tx2"/>
                </a:solidFill>
              </a:rPr>
              <a:t>Workplace Violence</a:t>
            </a:r>
          </a:p>
        </p:txBody>
      </p:sp>
      <p:pic>
        <p:nvPicPr>
          <p:cNvPr id="1026" name="Picture 2" descr="Screen Shot 2014-11-10 at 8.24.26 P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5707" y="2571750"/>
            <a:ext cx="2390576" cy="15641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6647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6184D4-2FC5-4DC2-9119-41FF6ADC7407}"/>
              </a:ext>
            </a:extLst>
          </p:cNvPr>
          <p:cNvSpPr>
            <a:spLocks noGrp="1"/>
          </p:cNvSpPr>
          <p:nvPr>
            <p:ph type="title"/>
          </p:nvPr>
        </p:nvSpPr>
        <p:spPr>
          <a:xfrm>
            <a:off x="204199" y="153065"/>
            <a:ext cx="8787401" cy="458074"/>
          </a:xfrm>
        </p:spPr>
        <p:txBody>
          <a:bodyPr>
            <a:noAutofit/>
          </a:bodyPr>
          <a:lstStyle/>
          <a:p>
            <a:r>
              <a:rPr lang="en-US" sz="3200" b="1" dirty="0"/>
              <a:t>Drug-free and Smoke-Free Environment</a:t>
            </a:r>
          </a:p>
        </p:txBody>
      </p:sp>
      <p:sp>
        <p:nvSpPr>
          <p:cNvPr id="2" name="Subtitle 1">
            <a:extLst>
              <a:ext uri="{FF2B5EF4-FFF2-40B4-BE49-F238E27FC236}">
                <a16:creationId xmlns:a16="http://schemas.microsoft.com/office/drawing/2014/main" id="{F24CD097-9EB1-4FFC-ACCA-A919472445A4}"/>
              </a:ext>
            </a:extLst>
          </p:cNvPr>
          <p:cNvSpPr>
            <a:spLocks noGrp="1"/>
          </p:cNvSpPr>
          <p:nvPr>
            <p:ph sz="quarter" idx="12"/>
          </p:nvPr>
        </p:nvSpPr>
        <p:spPr>
          <a:xfrm>
            <a:off x="2264343" y="1117122"/>
            <a:ext cx="6727257" cy="3346594"/>
          </a:xfrm>
        </p:spPr>
        <p:txBody>
          <a:bodyPr>
            <a:normAutofit fontScale="62500" lnSpcReduction="20000"/>
          </a:bodyPr>
          <a:lstStyle/>
          <a:p>
            <a:pPr marL="234950" indent="-234950">
              <a:buClr>
                <a:schemeClr val="accent1"/>
              </a:buClr>
              <a:buFont typeface="Wingdings" panose="05000000000000000000" pitchFamily="2" charset="2"/>
              <a:buChar char="§"/>
            </a:pPr>
            <a:r>
              <a:rPr lang="en-US" sz="3400" dirty="0"/>
              <a:t>Holy Cross is committed to maintaining a safe and drug-free work environment for colleagues, patients and visitors.</a:t>
            </a:r>
          </a:p>
          <a:p>
            <a:pPr marL="234950" indent="-234950">
              <a:buClr>
                <a:schemeClr val="accent1"/>
              </a:buClr>
              <a:buFont typeface="Wingdings" panose="05000000000000000000" pitchFamily="2" charset="2"/>
              <a:buChar char="§"/>
            </a:pPr>
            <a:r>
              <a:rPr lang="en-US" sz="3400" dirty="0"/>
              <a:t>Smoking or use of tobacco products is prohibited at Holy Cross Health, </a:t>
            </a:r>
            <a:r>
              <a:rPr lang="en-US" sz="3400" dirty="0" err="1"/>
              <a:t>Healthplex</a:t>
            </a:r>
            <a:r>
              <a:rPr lang="en-US" sz="3400" dirty="0"/>
              <a:t>, and Wells Fargo campuses (includes parking lots). Smoking includes vaping or use of e-cigarettes.</a:t>
            </a:r>
          </a:p>
          <a:p>
            <a:pPr marL="234950" indent="-234950">
              <a:buClr>
                <a:schemeClr val="accent1"/>
              </a:buClr>
              <a:buFont typeface="Wingdings" panose="05000000000000000000" pitchFamily="2" charset="2"/>
              <a:buChar char="§"/>
            </a:pPr>
            <a:r>
              <a:rPr lang="en-US" sz="3400" dirty="0"/>
              <a:t>Smoking is permitted for patients and visitors only in designated areas outside of the hospital or any other facility.</a:t>
            </a:r>
            <a:r>
              <a:rPr lang="en-US" sz="3100" dirty="0"/>
              <a:t> </a:t>
            </a:r>
          </a:p>
        </p:txBody>
      </p:sp>
      <p:pic>
        <p:nvPicPr>
          <p:cNvPr id="5" name="Picture 4">
            <a:extLst>
              <a:ext uri="{FF2B5EF4-FFF2-40B4-BE49-F238E27FC236}">
                <a16:creationId xmlns:a16="http://schemas.microsoft.com/office/drawing/2014/main" id="{B0A5B171-0A3F-46A7-9FA2-23F37CE281B6}"/>
              </a:ext>
            </a:extLst>
          </p:cNvPr>
          <p:cNvPicPr/>
          <p:nvPr/>
        </p:nvPicPr>
        <p:blipFill rotWithShape="1">
          <a:blip r:embed="rId4">
            <a:extLst>
              <a:ext uri="{28A0092B-C50C-407E-A947-70E740481C1C}">
                <a14:useLocalDpi xmlns:a14="http://schemas.microsoft.com/office/drawing/2010/main" val="0"/>
              </a:ext>
            </a:extLst>
          </a:blip>
          <a:srcRect l="12500" t="11719" r="6250" b="47883"/>
          <a:stretch/>
        </p:blipFill>
        <p:spPr bwMode="auto">
          <a:xfrm>
            <a:off x="152400" y="1999497"/>
            <a:ext cx="2002518" cy="1378369"/>
          </a:xfrm>
          <a:prstGeom prst="rect">
            <a:avLst/>
          </a:prstGeom>
          <a:noFill/>
          <a:ln>
            <a:noFill/>
          </a:ln>
          <a:effectLst/>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45863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FD8AFD1-3572-42F1-8D1A-5FC40B7EBA9B}"/>
              </a:ext>
            </a:extLst>
          </p:cNvPr>
          <p:cNvSpPr>
            <a:spLocks noGrp="1"/>
          </p:cNvSpPr>
          <p:nvPr>
            <p:ph sz="quarter" idx="12"/>
          </p:nvPr>
        </p:nvSpPr>
        <p:spPr>
          <a:xfrm>
            <a:off x="448372" y="1176204"/>
            <a:ext cx="7958031" cy="3254620"/>
          </a:xfrm>
        </p:spPr>
        <p:txBody>
          <a:bodyPr>
            <a:normAutofit fontScale="92500"/>
          </a:bodyPr>
          <a:lstStyle/>
          <a:p>
            <a:r>
              <a:rPr lang="en-US" altLang="en-US" dirty="0">
                <a:solidFill>
                  <a:schemeClr val="tx1"/>
                </a:solidFill>
              </a:rPr>
              <a:t>Your ID badge must be worn at all times while you are on duty.  Your badge is a critical component of workplace safety and customer service.  </a:t>
            </a:r>
          </a:p>
          <a:p>
            <a:endParaRPr lang="en-US" altLang="en-US" sz="1050" dirty="0">
              <a:solidFill>
                <a:schemeClr val="tx1"/>
              </a:solidFill>
            </a:endParaRPr>
          </a:p>
          <a:p>
            <a:r>
              <a:rPr lang="en-US" altLang="en-US" dirty="0">
                <a:solidFill>
                  <a:schemeClr val="tx1"/>
                </a:solidFill>
              </a:rPr>
              <a:t>ID badge functions include:</a:t>
            </a:r>
          </a:p>
          <a:p>
            <a:pPr marL="288925" indent="-288925">
              <a:buClr>
                <a:schemeClr val="accent1"/>
              </a:buClr>
              <a:buFont typeface="Wingdings" panose="05000000000000000000" pitchFamily="2" charset="2"/>
              <a:buChar char="§"/>
            </a:pPr>
            <a:r>
              <a:rPr lang="en-US" altLang="en-US" dirty="0">
                <a:solidFill>
                  <a:schemeClr val="tx1"/>
                </a:solidFill>
              </a:rPr>
              <a:t>Facility access – external &amp; internal</a:t>
            </a:r>
          </a:p>
          <a:p>
            <a:pPr marL="288925" indent="-288925">
              <a:buClr>
                <a:schemeClr val="accent1"/>
              </a:buClr>
              <a:buFont typeface="Wingdings" panose="05000000000000000000" pitchFamily="2" charset="2"/>
              <a:buChar char="§"/>
            </a:pPr>
            <a:r>
              <a:rPr lang="en-US" altLang="en-US" dirty="0">
                <a:solidFill>
                  <a:schemeClr val="tx1"/>
                </a:solidFill>
              </a:rPr>
              <a:t>Parking lot access</a:t>
            </a:r>
          </a:p>
          <a:p>
            <a:endParaRPr lang="en-US" dirty="0"/>
          </a:p>
        </p:txBody>
      </p:sp>
      <p:sp>
        <p:nvSpPr>
          <p:cNvPr id="7" name="Title 6">
            <a:extLst>
              <a:ext uri="{FF2B5EF4-FFF2-40B4-BE49-F238E27FC236}">
                <a16:creationId xmlns:a16="http://schemas.microsoft.com/office/drawing/2014/main" id="{D6A5BB91-4EFA-4497-BB41-11662EECEEB2}"/>
              </a:ext>
            </a:extLst>
          </p:cNvPr>
          <p:cNvSpPr>
            <a:spLocks noGrp="1"/>
          </p:cNvSpPr>
          <p:nvPr>
            <p:ph type="title"/>
          </p:nvPr>
        </p:nvSpPr>
        <p:spPr>
          <a:xfrm>
            <a:off x="327565" y="135647"/>
            <a:ext cx="7958030" cy="458074"/>
          </a:xfrm>
        </p:spPr>
        <p:txBody>
          <a:bodyPr/>
          <a:lstStyle/>
          <a:p>
            <a:r>
              <a:rPr lang="en-US" sz="3200" b="1" dirty="0"/>
              <a:t>ID Badge</a:t>
            </a:r>
          </a:p>
        </p:txBody>
      </p:sp>
    </p:spTree>
    <p:custDataLst>
      <p:tags r:id="rId1"/>
    </p:custDataLst>
    <p:extLst>
      <p:ext uri="{BB962C8B-B14F-4D97-AF65-F5344CB8AC3E}">
        <p14:creationId xmlns:p14="http://schemas.microsoft.com/office/powerpoint/2010/main" val="1107537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30E205-CE59-4D6F-815B-911C12821665}"/>
              </a:ext>
            </a:extLst>
          </p:cNvPr>
          <p:cNvSpPr txBox="1"/>
          <p:nvPr/>
        </p:nvSpPr>
        <p:spPr>
          <a:xfrm>
            <a:off x="185374" y="925269"/>
            <a:ext cx="8829086" cy="3799131"/>
          </a:xfrm>
          <a:prstGeom prst="rect">
            <a:avLst/>
          </a:prstGeom>
        </p:spPr>
        <p:txBody>
          <a:bodyPr vert="horz" lIns="0" tIns="0" rIns="68580" bIns="34290" rtlCol="0">
            <a:normAutofit/>
          </a:bodyPr>
          <a:lstStyle/>
          <a:p>
            <a:pPr marL="228600" indent="-228600" defTabSz="457189">
              <a:lnSpc>
                <a:spcPct val="120000"/>
              </a:lnSpc>
              <a:buClr>
                <a:schemeClr val="accent1"/>
              </a:buClr>
              <a:buSzPct val="100000"/>
              <a:buFont typeface="Wingdings" panose="05000000000000000000" pitchFamily="2" charset="2"/>
              <a:buChar char="§"/>
            </a:pPr>
            <a:r>
              <a:rPr lang="en-US" sz="2175" dirty="0">
                <a:solidFill>
                  <a:schemeClr val="tx1">
                    <a:lumMod val="75000"/>
                  </a:schemeClr>
                </a:solidFill>
                <a:cs typeface="Arial"/>
              </a:rPr>
              <a:t>Continue to assess and restrict access to entrances at all HCH facilities to help create safer and more secure environment.</a:t>
            </a:r>
            <a:endParaRPr lang="en-US" dirty="0">
              <a:solidFill>
                <a:schemeClr val="tx1">
                  <a:lumMod val="75000"/>
                </a:schemeClr>
              </a:solidFill>
              <a:cs typeface="Arial"/>
            </a:endParaRPr>
          </a:p>
          <a:p>
            <a:pPr marL="228600" indent="-228600" defTabSz="457189">
              <a:lnSpc>
                <a:spcPct val="120000"/>
              </a:lnSpc>
              <a:buClr>
                <a:schemeClr val="accent1"/>
              </a:buClr>
              <a:buSzPct val="100000"/>
              <a:buFont typeface="Wingdings" panose="05000000000000000000" pitchFamily="2" charset="2"/>
              <a:buChar char="§"/>
            </a:pPr>
            <a:r>
              <a:rPr lang="en-US" sz="2175" dirty="0">
                <a:solidFill>
                  <a:schemeClr val="tx1">
                    <a:lumMod val="75000"/>
                  </a:schemeClr>
                </a:solidFill>
                <a:cs typeface="Arial"/>
              </a:rPr>
              <a:t>All employees and non-employees are to part in designated parking areas-</a:t>
            </a:r>
            <a:r>
              <a:rPr lang="en-US" sz="2175" dirty="0">
                <a:solidFill>
                  <a:schemeClr val="tx1">
                    <a:lumMod val="75000"/>
                  </a:schemeClr>
                </a:solidFill>
                <a:latin typeface="Calibri" panose="020F0502020204030204" pitchFamily="34" charset="0"/>
                <a:cs typeface="Arial"/>
              </a:rPr>
              <a:t> </a:t>
            </a:r>
            <a:r>
              <a:rPr lang="en-US" sz="2175" b="1" dirty="0">
                <a:solidFill>
                  <a:schemeClr val="tx1">
                    <a:lumMod val="75000"/>
                  </a:schemeClr>
                </a:solidFill>
                <a:latin typeface="Calibri" panose="020F0502020204030204" pitchFamily="34" charset="0"/>
                <a:cs typeface="Arial"/>
              </a:rPr>
              <a:t>parking garage and the parking lots along Commercial Blvd</a:t>
            </a:r>
            <a:r>
              <a:rPr lang="en-US" sz="2175" dirty="0">
                <a:solidFill>
                  <a:schemeClr val="tx1">
                    <a:lumMod val="75000"/>
                  </a:schemeClr>
                </a:solidFill>
                <a:cs typeface="Arial"/>
              </a:rPr>
              <a:t>; </a:t>
            </a:r>
            <a:r>
              <a:rPr lang="en-US" sz="2175" b="1" dirty="0">
                <a:solidFill>
                  <a:schemeClr val="tx1">
                    <a:lumMod val="75000"/>
                  </a:schemeClr>
                </a:solidFill>
                <a:cs typeface="Arial"/>
              </a:rPr>
              <a:t>students(i.e. 5th-6th-7th floors</a:t>
            </a:r>
            <a:r>
              <a:rPr lang="en-US" sz="2175" dirty="0">
                <a:solidFill>
                  <a:schemeClr val="tx1">
                    <a:lumMod val="75000"/>
                  </a:schemeClr>
                </a:solidFill>
                <a:cs typeface="Arial"/>
              </a:rPr>
              <a:t>). </a:t>
            </a:r>
            <a:r>
              <a:rPr lang="en-US" sz="2175" dirty="0">
                <a:solidFill>
                  <a:srgbClr val="FF0000"/>
                </a:solidFill>
                <a:cs typeface="Arial"/>
              </a:rPr>
              <a:t>Violators will have their vehicles towed at their expense.</a:t>
            </a:r>
          </a:p>
          <a:p>
            <a:pPr marL="0" marR="0">
              <a:spcBef>
                <a:spcPts val="0"/>
              </a:spcBef>
              <a:spcAft>
                <a:spcPts val="0"/>
              </a:spcAft>
            </a:pP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endParaRPr lang="en-US" sz="1800" dirty="0">
              <a:solidFill>
                <a:srgbClr val="000000"/>
              </a:solidFill>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4F393360-8B72-4840-ADDC-3EE92EA3FFBB}"/>
              </a:ext>
            </a:extLst>
          </p:cNvPr>
          <p:cNvSpPr>
            <a:spLocks noGrp="1"/>
          </p:cNvSpPr>
          <p:nvPr>
            <p:ph type="title"/>
          </p:nvPr>
        </p:nvSpPr>
        <p:spPr>
          <a:xfrm>
            <a:off x="274638" y="152400"/>
            <a:ext cx="8229600" cy="643466"/>
          </a:xfrm>
        </p:spPr>
        <p:txBody>
          <a:bodyPr vert="horz" lIns="0" tIns="0" rIns="68580" bIns="34290" rtlCol="0" anchor="ctr" anchorCtr="0">
            <a:normAutofit/>
          </a:bodyPr>
          <a:lstStyle/>
          <a:p>
            <a:r>
              <a:rPr lang="en-US" sz="3200" b="1" i="0" kern="1200" dirty="0">
                <a:latin typeface="+mn-lt"/>
                <a:ea typeface="+mj-ea"/>
                <a:cs typeface="Arial"/>
              </a:rPr>
              <a:t>Safety &amp; Security Updates</a:t>
            </a:r>
          </a:p>
        </p:txBody>
      </p:sp>
    </p:spTree>
    <p:custDataLst>
      <p:tags r:id="rId1"/>
    </p:custDataLst>
    <p:extLst>
      <p:ext uri="{BB962C8B-B14F-4D97-AF65-F5344CB8AC3E}">
        <p14:creationId xmlns:p14="http://schemas.microsoft.com/office/powerpoint/2010/main" val="4185503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FD35A-7A7E-2F97-8B56-A9FBCB670CA2}"/>
              </a:ext>
            </a:extLst>
          </p:cNvPr>
          <p:cNvSpPr>
            <a:spLocks noGrp="1"/>
          </p:cNvSpPr>
          <p:nvPr>
            <p:ph type="title"/>
          </p:nvPr>
        </p:nvSpPr>
        <p:spPr/>
        <p:txBody>
          <a:bodyPr/>
          <a:lstStyle/>
          <a:p>
            <a:r>
              <a:rPr lang="en-US" b="1" dirty="0"/>
              <a:t>Topics</a:t>
            </a:r>
          </a:p>
        </p:txBody>
      </p:sp>
      <p:sp>
        <p:nvSpPr>
          <p:cNvPr id="4" name="Content Placeholder 3">
            <a:extLst>
              <a:ext uri="{FF2B5EF4-FFF2-40B4-BE49-F238E27FC236}">
                <a16:creationId xmlns:a16="http://schemas.microsoft.com/office/drawing/2014/main" id="{E59F1D5F-3BDE-6D3E-043B-F20D3238D673}"/>
              </a:ext>
            </a:extLst>
          </p:cNvPr>
          <p:cNvSpPr>
            <a:spLocks noGrp="1"/>
          </p:cNvSpPr>
          <p:nvPr>
            <p:ph sz="quarter" idx="12"/>
          </p:nvPr>
        </p:nvSpPr>
        <p:spPr>
          <a:xfrm>
            <a:off x="462185" y="1051018"/>
            <a:ext cx="7958030" cy="3254620"/>
          </a:xfrm>
        </p:spPr>
        <p:txBody>
          <a:bodyPr>
            <a:normAutofit fontScale="70000" lnSpcReduction="20000"/>
          </a:bodyPr>
          <a:lstStyle/>
          <a:p>
            <a:pPr marL="290513" indent="-290513">
              <a:buFont typeface="Wingdings" panose="05000000000000000000" pitchFamily="2" charset="2"/>
              <a:buChar char="§"/>
            </a:pPr>
            <a:r>
              <a:rPr lang="en-US" dirty="0"/>
              <a:t>About Holy Cross Health</a:t>
            </a:r>
          </a:p>
          <a:p>
            <a:pPr marL="290513" indent="-290513">
              <a:buFont typeface="Wingdings" panose="05000000000000000000" pitchFamily="2" charset="2"/>
              <a:buChar char="§"/>
            </a:pPr>
            <a:r>
              <a:rPr lang="en-US" dirty="0"/>
              <a:t>What is Expected of Me</a:t>
            </a:r>
          </a:p>
          <a:p>
            <a:pPr marL="290513" indent="-290513">
              <a:buFont typeface="Wingdings" panose="05000000000000000000" pitchFamily="2" charset="2"/>
              <a:buChar char="§"/>
            </a:pPr>
            <a:r>
              <a:rPr lang="en-US" dirty="0"/>
              <a:t>Patient Experience</a:t>
            </a:r>
          </a:p>
          <a:p>
            <a:pPr marL="290513" indent="-290513">
              <a:buFont typeface="Wingdings" panose="05000000000000000000" pitchFamily="2" charset="2"/>
              <a:buChar char="§"/>
            </a:pPr>
            <a:r>
              <a:rPr lang="en-US" dirty="0"/>
              <a:t>National Patient Safety Goals</a:t>
            </a:r>
          </a:p>
          <a:p>
            <a:pPr marL="290513" indent="-290513">
              <a:buFont typeface="Wingdings" panose="05000000000000000000" pitchFamily="2" charset="2"/>
              <a:buChar char="§"/>
            </a:pPr>
            <a:r>
              <a:rPr lang="en-US" dirty="0"/>
              <a:t>Impaired Healthcare Practitioner</a:t>
            </a:r>
          </a:p>
          <a:p>
            <a:pPr marL="290513" indent="-290513">
              <a:buFont typeface="Wingdings" panose="05000000000000000000" pitchFamily="2" charset="2"/>
              <a:buChar char="§"/>
            </a:pPr>
            <a:r>
              <a:rPr lang="en-US" dirty="0"/>
              <a:t>Abuse, Neglect, and Exploitation</a:t>
            </a:r>
          </a:p>
          <a:p>
            <a:pPr marL="290513" indent="-290513">
              <a:buFont typeface="Wingdings" panose="05000000000000000000" pitchFamily="2" charset="2"/>
              <a:buChar char="§"/>
            </a:pPr>
            <a:r>
              <a:rPr lang="en-US" dirty="0"/>
              <a:t>Emergency Codes and Workplace Safety</a:t>
            </a:r>
          </a:p>
          <a:p>
            <a:pPr marL="290513" indent="-290513">
              <a:buFont typeface="Wingdings" panose="05000000000000000000" pitchFamily="2" charset="2"/>
              <a:buChar char="§"/>
            </a:pPr>
            <a:r>
              <a:rPr lang="en-US" dirty="0"/>
              <a:t>Infection Control</a:t>
            </a:r>
          </a:p>
          <a:p>
            <a:pPr marL="290513" indent="-290513">
              <a:buFont typeface="Wingdings" panose="05000000000000000000" pitchFamily="2" charset="2"/>
              <a:buChar char="§"/>
            </a:pPr>
            <a:r>
              <a:rPr lang="en-US" dirty="0"/>
              <a:t>Holy Cross Recognitions</a:t>
            </a:r>
          </a:p>
          <a:p>
            <a:endParaRPr lang="en-US" dirty="0"/>
          </a:p>
          <a:p>
            <a:endParaRPr lang="en-US" dirty="0"/>
          </a:p>
        </p:txBody>
      </p:sp>
    </p:spTree>
    <p:custDataLst>
      <p:tags r:id="rId1"/>
    </p:custDataLst>
    <p:extLst>
      <p:ext uri="{BB962C8B-B14F-4D97-AF65-F5344CB8AC3E}">
        <p14:creationId xmlns:p14="http://schemas.microsoft.com/office/powerpoint/2010/main" val="2584010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8ED94-C74E-4A10-B435-4B157186EB15}"/>
              </a:ext>
            </a:extLst>
          </p:cNvPr>
          <p:cNvSpPr>
            <a:spLocks noGrp="1"/>
          </p:cNvSpPr>
          <p:nvPr>
            <p:ph type="title"/>
          </p:nvPr>
        </p:nvSpPr>
        <p:spPr/>
        <p:txBody>
          <a:bodyPr/>
          <a:lstStyle/>
          <a:p>
            <a:r>
              <a:rPr lang="en-US" sz="4000" b="1" cap="none" spc="0" dirty="0">
                <a:ln w="22225">
                  <a:solidFill>
                    <a:schemeClr val="accent2"/>
                  </a:solidFill>
                  <a:prstDash val="solid"/>
                </a:ln>
                <a:solidFill>
                  <a:schemeClr val="accent2">
                    <a:lumMod val="40000"/>
                    <a:lumOff val="60000"/>
                  </a:schemeClr>
                </a:solidFill>
                <a:effectLst/>
              </a:rPr>
              <a:t>Masking</a:t>
            </a:r>
            <a:br>
              <a:rPr lang="en-US" sz="2800" b="1" cap="none" spc="0" dirty="0">
                <a:ln w="22225">
                  <a:solidFill>
                    <a:schemeClr val="accent2"/>
                  </a:solidFill>
                  <a:prstDash val="solid"/>
                </a:ln>
                <a:solidFill>
                  <a:srgbClr val="FF00FF"/>
                </a:solidFill>
                <a:effectLst/>
              </a:rPr>
            </a:br>
            <a:endParaRPr lang="en-US" dirty="0">
              <a:solidFill>
                <a:srgbClr val="FF00FF"/>
              </a:solidFill>
            </a:endParaRPr>
          </a:p>
        </p:txBody>
      </p:sp>
      <p:sp>
        <p:nvSpPr>
          <p:cNvPr id="3" name="Content Placeholder 2">
            <a:extLst>
              <a:ext uri="{FF2B5EF4-FFF2-40B4-BE49-F238E27FC236}">
                <a16:creationId xmlns:a16="http://schemas.microsoft.com/office/drawing/2014/main" id="{C497E413-0C3A-493E-9304-85F28745DF98}"/>
              </a:ext>
            </a:extLst>
          </p:cNvPr>
          <p:cNvSpPr>
            <a:spLocks noGrp="1"/>
          </p:cNvSpPr>
          <p:nvPr>
            <p:ph idx="1"/>
          </p:nvPr>
        </p:nvSpPr>
        <p:spPr/>
        <p:txBody>
          <a:bodyPr/>
          <a:lstStyle/>
          <a:p>
            <a:pPr marL="0" marR="0">
              <a:spcBef>
                <a:spcPts val="0"/>
              </a:spcBef>
              <a:spcAft>
                <a:spcPts val="0"/>
              </a:spcAft>
            </a:pPr>
            <a:r>
              <a:rPr lang="en-US" sz="2800" b="1" dirty="0">
                <a:solidFill>
                  <a:srgbClr val="000000"/>
                </a:solidFill>
                <a:effectLst/>
                <a:latin typeface="Arial" panose="020B0604020202020204" pitchFamily="34" charset="0"/>
                <a:ea typeface="Calibri" panose="020F0502020204030204" pitchFamily="34" charset="0"/>
              </a:rPr>
              <a:t>Holy Cross Health will comply with required Universal Masking and PPE protocols as outlined in the attached reference material: </a:t>
            </a:r>
          </a:p>
          <a:p>
            <a:pPr marL="457200" marR="0" indent="-457200">
              <a:spcBef>
                <a:spcPts val="0"/>
              </a:spcBef>
              <a:spcAft>
                <a:spcPts val="0"/>
              </a:spcAft>
              <a:buFont typeface="Arial" panose="020B0604020202020204" pitchFamily="34" charset="0"/>
              <a:buChar char="•"/>
            </a:pPr>
            <a:r>
              <a:rPr lang="en-US" sz="2800" dirty="0">
                <a:solidFill>
                  <a:srgbClr val="000000"/>
                </a:solidFill>
                <a:effectLst/>
                <a:latin typeface="Arial" panose="020B0604020202020204" pitchFamily="34" charset="0"/>
                <a:ea typeface="Calibri" panose="020F0502020204030204" pitchFamily="34" charset="0"/>
              </a:rPr>
              <a:t>Universal Masking </a:t>
            </a:r>
            <a:r>
              <a:rPr lang="en-US" sz="2800" dirty="0" err="1">
                <a:solidFill>
                  <a:srgbClr val="000000"/>
                </a:solidFill>
                <a:effectLst/>
                <a:latin typeface="Arial" panose="020B0604020202020204" pitchFamily="34" charset="0"/>
                <a:ea typeface="Calibri" panose="020F0502020204030204" pitchFamily="34" charset="0"/>
              </a:rPr>
              <a:t>Practice:Coronavirus</a:t>
            </a:r>
            <a:r>
              <a:rPr lang="en-US" sz="2800" dirty="0">
                <a:solidFill>
                  <a:srgbClr val="000000"/>
                </a:solidFill>
                <a:effectLst/>
                <a:latin typeface="Arial" panose="020B0604020202020204" pitchFamily="34" charset="0"/>
                <a:ea typeface="Calibri" panose="020F0502020204030204" pitchFamily="34" charset="0"/>
              </a:rPr>
              <a:t> 2019(COVID-19)</a:t>
            </a:r>
          </a:p>
          <a:p>
            <a:pPr marL="457200" marR="0" indent="-457200">
              <a:spcBef>
                <a:spcPts val="0"/>
              </a:spcBef>
              <a:spcAft>
                <a:spcPts val="0"/>
              </a:spcAft>
              <a:buFont typeface="Arial" panose="020B0604020202020204" pitchFamily="34" charset="0"/>
              <a:buChar char="•"/>
            </a:pPr>
            <a:r>
              <a:rPr lang="en-US" sz="2800" dirty="0">
                <a:solidFill>
                  <a:srgbClr val="000000"/>
                </a:solidFill>
                <a:effectLst/>
                <a:latin typeface="Arial" panose="020B0604020202020204" pitchFamily="34" charset="0"/>
                <a:ea typeface="Calibri" panose="020F0502020204030204" pitchFamily="34" charset="0"/>
              </a:rPr>
              <a:t>COVID-19 PPE Guide Booklet (Use </a:t>
            </a:r>
            <a:r>
              <a:rPr lang="en-US" sz="2800" dirty="0" err="1">
                <a:solidFill>
                  <a:srgbClr val="000000"/>
                </a:solidFill>
                <a:effectLst/>
                <a:latin typeface="Arial" panose="020B0604020202020204" pitchFamily="34" charset="0"/>
                <a:ea typeface="Calibri" panose="020F0502020204030204" pitchFamily="34" charset="0"/>
              </a:rPr>
              <a:t>Qr</a:t>
            </a:r>
            <a:r>
              <a:rPr lang="en-US" sz="2800" dirty="0">
                <a:solidFill>
                  <a:srgbClr val="000000"/>
                </a:solidFill>
                <a:effectLst/>
                <a:latin typeface="Arial" panose="020B0604020202020204" pitchFamily="34" charset="0"/>
                <a:ea typeface="Calibri" panose="020F0502020204030204" pitchFamily="34" charset="0"/>
              </a:rPr>
              <a:t> Code to access </a:t>
            </a:r>
            <a:r>
              <a:rPr lang="en-US" dirty="0">
                <a:solidFill>
                  <a:srgbClr val="000000"/>
                </a:solidFill>
                <a:latin typeface="Arial" panose="020B0604020202020204" pitchFamily="34" charset="0"/>
                <a:ea typeface="Calibri" panose="020F0502020204030204" pitchFamily="34" charset="0"/>
              </a:rPr>
              <a:t>W</a:t>
            </a:r>
            <a:r>
              <a:rPr lang="en-US" sz="2800" dirty="0">
                <a:solidFill>
                  <a:srgbClr val="000000"/>
                </a:solidFill>
                <a:effectLst/>
                <a:latin typeface="Arial" panose="020B0604020202020204" pitchFamily="34" charset="0"/>
                <a:ea typeface="Calibri" panose="020F0502020204030204" pitchFamily="34" charset="0"/>
              </a:rPr>
              <a:t>eb-based Resource)  </a:t>
            </a:r>
          </a:p>
          <a:p>
            <a:pPr marL="0" marR="0">
              <a:spcBef>
                <a:spcPts val="0"/>
              </a:spcBef>
              <a:spcAft>
                <a:spcPts val="0"/>
              </a:spcAft>
            </a:pPr>
            <a:endParaRPr lang="en-US" sz="2800" dirty="0">
              <a:solidFill>
                <a:srgbClr val="000000"/>
              </a:solidFill>
              <a:effectLst/>
              <a:latin typeface="Arial" panose="020B060402020202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4F48588F-B53C-43C9-95FE-BF454ABF69D5}"/>
              </a:ext>
            </a:extLst>
          </p:cNvPr>
          <p:cNvPicPr>
            <a:picLocks noChangeAspect="1"/>
          </p:cNvPicPr>
          <p:nvPr/>
        </p:nvPicPr>
        <p:blipFill>
          <a:blip r:embed="rId4"/>
          <a:stretch>
            <a:fillRect/>
          </a:stretch>
        </p:blipFill>
        <p:spPr>
          <a:xfrm>
            <a:off x="3268662" y="4140200"/>
            <a:ext cx="844643" cy="850900"/>
          </a:xfrm>
          <a:prstGeom prst="rect">
            <a:avLst/>
          </a:prstGeom>
        </p:spPr>
      </p:pic>
    </p:spTree>
    <p:custDataLst>
      <p:tags r:id="rId1"/>
    </p:custDataLst>
    <p:extLst>
      <p:ext uri="{BB962C8B-B14F-4D97-AF65-F5344CB8AC3E}">
        <p14:creationId xmlns:p14="http://schemas.microsoft.com/office/powerpoint/2010/main" val="1740764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26">
            <a:extLst>
              <a:ext uri="{FF2B5EF4-FFF2-40B4-BE49-F238E27FC236}">
                <a16:creationId xmlns:a16="http://schemas.microsoft.com/office/drawing/2014/main" id="{31B6A045-CD0A-4F16-937A-D905DBA66B07}"/>
              </a:ext>
            </a:extLst>
          </p:cNvPr>
          <p:cNvSpPr>
            <a:spLocks noGrp="1" noChangeArrowheads="1"/>
          </p:cNvSpPr>
          <p:nvPr>
            <p:ph type="title" idx="4294967295"/>
          </p:nvPr>
        </p:nvSpPr>
        <p:spPr>
          <a:xfrm>
            <a:off x="275734" y="208360"/>
            <a:ext cx="7953866" cy="857250"/>
          </a:xfrm>
        </p:spPr>
        <p:txBody>
          <a:bodyPr/>
          <a:lstStyle/>
          <a:p>
            <a:pPr eaLnBrk="1" hangingPunct="1">
              <a:defRPr/>
            </a:pPr>
            <a:r>
              <a:rPr lang="en-US" sz="3200" b="1" dirty="0"/>
              <a:t>Patient Rights &amp; Responsibilities</a:t>
            </a:r>
          </a:p>
        </p:txBody>
      </p:sp>
      <p:sp>
        <p:nvSpPr>
          <p:cNvPr id="46083" name="Rectangle 1027">
            <a:extLst>
              <a:ext uri="{FF2B5EF4-FFF2-40B4-BE49-F238E27FC236}">
                <a16:creationId xmlns:a16="http://schemas.microsoft.com/office/drawing/2014/main" id="{3051110E-5D8B-49C6-BB9D-0645E84F1AF5}"/>
              </a:ext>
            </a:extLst>
          </p:cNvPr>
          <p:cNvSpPr>
            <a:spLocks noGrp="1" noChangeArrowheads="1"/>
          </p:cNvSpPr>
          <p:nvPr>
            <p:ph type="body" idx="4294967295"/>
          </p:nvPr>
        </p:nvSpPr>
        <p:spPr>
          <a:xfrm>
            <a:off x="254052" y="1065610"/>
            <a:ext cx="8635895" cy="3690391"/>
          </a:xfrm>
        </p:spPr>
        <p:txBody>
          <a:bodyPr>
            <a:normAutofit fontScale="70000" lnSpcReduction="20000"/>
          </a:bodyPr>
          <a:lstStyle/>
          <a:p>
            <a:pPr eaLnBrk="1" hangingPunct="1">
              <a:defRPr/>
            </a:pPr>
            <a:r>
              <a:rPr lang="en-US" dirty="0"/>
              <a:t>Upon admission, all patients are given a copy of their </a:t>
            </a:r>
            <a:r>
              <a:rPr lang="en-US" b="1" dirty="0"/>
              <a:t>Rights &amp; Responsibilities</a:t>
            </a:r>
            <a:r>
              <a:rPr lang="en-US" dirty="0"/>
              <a:t>.</a:t>
            </a:r>
          </a:p>
          <a:p>
            <a:pPr marL="294894" lvl="1" indent="0">
              <a:buNone/>
              <a:defRPr/>
            </a:pPr>
            <a:r>
              <a:rPr lang="en-US" i="1" u="sng" dirty="0"/>
              <a:t>Examples:</a:t>
            </a:r>
          </a:p>
          <a:p>
            <a:pPr lvl="1" eaLnBrk="1" hangingPunct="1">
              <a:buClr>
                <a:schemeClr val="accent1"/>
              </a:buClr>
              <a:buFont typeface="Wingdings" panose="05000000000000000000" pitchFamily="2" charset="2"/>
              <a:buChar char="§"/>
              <a:defRPr/>
            </a:pPr>
            <a:r>
              <a:rPr lang="en-US" dirty="0"/>
              <a:t>Right to Informed Consent</a:t>
            </a:r>
          </a:p>
          <a:p>
            <a:pPr lvl="1" eaLnBrk="1" hangingPunct="1">
              <a:buClr>
                <a:schemeClr val="accent1"/>
              </a:buClr>
              <a:buFont typeface="Wingdings" panose="05000000000000000000" pitchFamily="2" charset="2"/>
              <a:buChar char="§"/>
              <a:defRPr/>
            </a:pPr>
            <a:r>
              <a:rPr lang="en-US" dirty="0"/>
              <a:t>Right to Good Quality Care &amp; High Standard</a:t>
            </a:r>
          </a:p>
          <a:p>
            <a:pPr lvl="1" eaLnBrk="1" hangingPunct="1">
              <a:defRPr/>
            </a:pPr>
            <a:endParaRPr lang="en-US" dirty="0"/>
          </a:p>
          <a:p>
            <a:pPr>
              <a:defRPr/>
            </a:pPr>
            <a:r>
              <a:rPr lang="en-US" dirty="0"/>
              <a:t>Patient Rights – What do you need to know?</a:t>
            </a:r>
          </a:p>
          <a:p>
            <a:pPr lvl="1">
              <a:buClr>
                <a:schemeClr val="accent1"/>
              </a:buClr>
              <a:buFont typeface="Wingdings" panose="05000000000000000000" pitchFamily="2" charset="2"/>
              <a:buChar char="§"/>
              <a:defRPr/>
            </a:pPr>
            <a:r>
              <a:rPr lang="en-US" dirty="0"/>
              <a:t>All staff need to know we provide the Notice of Patient Rights</a:t>
            </a:r>
          </a:p>
          <a:p>
            <a:pPr lvl="1">
              <a:buClr>
                <a:schemeClr val="accent1"/>
              </a:buClr>
              <a:buFont typeface="Wingdings" panose="05000000000000000000" pitchFamily="2" charset="2"/>
              <a:buChar char="§"/>
              <a:defRPr/>
            </a:pPr>
            <a:r>
              <a:rPr lang="en-US" dirty="0"/>
              <a:t>Registration staff provides the Notice of Rights at the start of patient care or upon admission</a:t>
            </a:r>
          </a:p>
          <a:p>
            <a:pPr lvl="1">
              <a:buClr>
                <a:schemeClr val="accent1"/>
              </a:buClr>
              <a:buFont typeface="Wingdings" panose="05000000000000000000" pitchFamily="2" charset="2"/>
              <a:buChar char="§"/>
              <a:defRPr/>
            </a:pPr>
            <a:r>
              <a:rPr lang="en-US" dirty="0"/>
              <a:t>Location of Notices</a:t>
            </a:r>
          </a:p>
          <a:p>
            <a:pPr lvl="2">
              <a:buClr>
                <a:schemeClr val="accent2"/>
              </a:buClr>
              <a:buFont typeface="Wingdings" panose="05000000000000000000" pitchFamily="2" charset="2"/>
              <a:buChar char="ü"/>
              <a:defRPr/>
            </a:pPr>
            <a:r>
              <a:rPr lang="en-US" dirty="0"/>
              <a:t>Displayed in all outpatient/inpatient locations, Urgent Care Centers and Physician practices</a:t>
            </a:r>
          </a:p>
          <a:p>
            <a:pPr lvl="2">
              <a:buClr>
                <a:schemeClr val="accent2"/>
              </a:buClr>
              <a:buFont typeface="Wingdings" panose="05000000000000000000" pitchFamily="2" charset="2"/>
              <a:buChar char="ü"/>
              <a:defRPr/>
            </a:pPr>
            <a:r>
              <a:rPr lang="en-US" dirty="0"/>
              <a:t>Brochures in waiting areas and at registration desks</a:t>
            </a:r>
          </a:p>
          <a:p>
            <a:pPr lvl="1" eaLnBrk="1" hangingPunct="1">
              <a:defRPr/>
            </a:pPr>
            <a:endParaRPr lang="en-US" dirty="0"/>
          </a:p>
        </p:txBody>
      </p:sp>
      <p:sp>
        <p:nvSpPr>
          <p:cNvPr id="2" name="Rectangle 1">
            <a:extLst>
              <a:ext uri="{FF2B5EF4-FFF2-40B4-BE49-F238E27FC236}">
                <a16:creationId xmlns:a16="http://schemas.microsoft.com/office/drawing/2014/main" id="{30966724-541B-454B-B43A-71FF731912B5}"/>
              </a:ext>
            </a:extLst>
          </p:cNvPr>
          <p:cNvSpPr/>
          <p:nvPr/>
        </p:nvSpPr>
        <p:spPr>
          <a:xfrm>
            <a:off x="4572000" y="2384319"/>
            <a:ext cx="4572000" cy="300082"/>
          </a:xfrm>
          <a:prstGeom prst="rect">
            <a:avLst/>
          </a:prstGeom>
        </p:spPr>
        <p:txBody>
          <a:bodyPr>
            <a:spAutoFit/>
          </a:bodyPr>
          <a:lstStyle/>
          <a:p>
            <a:endParaRPr lang="en-US" sz="1350" dirty="0"/>
          </a:p>
        </p:txBody>
      </p:sp>
    </p:spTree>
    <p:custDataLst>
      <p:tags r:id="rId1"/>
    </p:custDataLst>
    <p:extLst>
      <p:ext uri="{BB962C8B-B14F-4D97-AF65-F5344CB8AC3E}">
        <p14:creationId xmlns:p14="http://schemas.microsoft.com/office/powerpoint/2010/main" val="3686777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3153" y="162560"/>
            <a:ext cx="7832188" cy="643466"/>
          </a:xfrm>
        </p:spPr>
        <p:txBody>
          <a:bodyPr/>
          <a:lstStyle/>
          <a:p>
            <a:r>
              <a:rPr lang="en-US" sz="3200" b="1" dirty="0"/>
              <a:t>Patient Rights – Notice &amp; Brochure</a:t>
            </a:r>
          </a:p>
        </p:txBody>
      </p:sp>
      <p:pic>
        <p:nvPicPr>
          <p:cNvPr id="1026" name="Picture 2"/>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953460" y="633569"/>
            <a:ext cx="2625937" cy="4105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2000"/>
                    </a14:imgEffect>
                  </a14:imgLayer>
                </a14:imgProps>
              </a:ext>
              <a:ext uri="{28A0092B-C50C-407E-A947-70E740481C1C}">
                <a14:useLocalDpi xmlns:a14="http://schemas.microsoft.com/office/drawing/2010/main" val="0"/>
              </a:ext>
            </a:extLst>
          </a:blip>
          <a:srcRect/>
          <a:stretch>
            <a:fillRect/>
          </a:stretch>
        </p:blipFill>
        <p:spPr bwMode="auto">
          <a:xfrm>
            <a:off x="3697294" y="633569"/>
            <a:ext cx="4493245" cy="411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3219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8438" y="2571750"/>
            <a:ext cx="4873092" cy="1345694"/>
          </a:xfrm>
        </p:spPr>
        <p:txBody>
          <a:bodyPr>
            <a:normAutofit/>
          </a:bodyPr>
          <a:lstStyle/>
          <a:p>
            <a:pPr algn="ctr"/>
            <a:r>
              <a:rPr lang="en-US" sz="3600" b="1" cap="none" dirty="0">
                <a:effectLst/>
              </a:rPr>
              <a:t>Patient Experience</a:t>
            </a:r>
          </a:p>
        </p:txBody>
      </p:sp>
    </p:spTree>
    <p:custDataLst>
      <p:tags r:id="rId1"/>
    </p:custDataLst>
    <p:extLst>
      <p:ext uri="{BB962C8B-B14F-4D97-AF65-F5344CB8AC3E}">
        <p14:creationId xmlns:p14="http://schemas.microsoft.com/office/powerpoint/2010/main" val="1905443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A185E-BBE0-4B1B-A566-6C53C7A75F1B}"/>
              </a:ext>
            </a:extLst>
          </p:cNvPr>
          <p:cNvSpPr>
            <a:spLocks noGrp="1"/>
          </p:cNvSpPr>
          <p:nvPr>
            <p:ph type="title"/>
          </p:nvPr>
        </p:nvSpPr>
        <p:spPr/>
        <p:txBody>
          <a:bodyPr/>
          <a:lstStyle/>
          <a:p>
            <a:r>
              <a:rPr lang="en-US" b="1" i="0" dirty="0">
                <a:effectLst/>
                <a:latin typeface="Lato" panose="020F0502020204030203" pitchFamily="34" charset="0"/>
              </a:rPr>
              <a:t>AIDET: a way to communicate in healthcare</a:t>
            </a:r>
            <a:br>
              <a:rPr lang="en-US" b="1" i="0" dirty="0">
                <a:solidFill>
                  <a:srgbClr val="FF00FF"/>
                </a:solidFill>
                <a:effectLst/>
                <a:latin typeface="Lato" panose="020F0502020204030203" pitchFamily="34" charset="0"/>
              </a:rPr>
            </a:br>
            <a:endParaRPr lang="en-US" dirty="0">
              <a:solidFill>
                <a:srgbClr val="FF00FF"/>
              </a:solidFill>
            </a:endParaRPr>
          </a:p>
        </p:txBody>
      </p:sp>
      <p:pic>
        <p:nvPicPr>
          <p:cNvPr id="1026" name="Picture 2">
            <a:extLst>
              <a:ext uri="{FF2B5EF4-FFF2-40B4-BE49-F238E27FC236}">
                <a16:creationId xmlns:a16="http://schemas.microsoft.com/office/drawing/2014/main" id="{34D58B2E-D99E-431B-8E0A-EDF4760E975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464590" y="770346"/>
            <a:ext cx="5556143" cy="39078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71599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p:nvPr>
        </p:nvSpPr>
        <p:spPr>
          <a:xfrm>
            <a:off x="239503" y="131815"/>
            <a:ext cx="7705618" cy="458075"/>
          </a:xfrm>
        </p:spPr>
        <p:txBody>
          <a:bodyPr>
            <a:noAutofit/>
          </a:bodyPr>
          <a:lstStyle/>
          <a:p>
            <a:pPr algn="l"/>
            <a:r>
              <a:rPr lang="en-US" sz="3200" b="1" dirty="0" err="1"/>
              <a:t>Shhh</a:t>
            </a:r>
            <a:r>
              <a:rPr lang="en-US" sz="3200" b="1" dirty="0"/>
              <a:t>…</a:t>
            </a:r>
            <a:r>
              <a:rPr lang="en-US" sz="3200" b="1" u="sng" dirty="0"/>
              <a:t>S</a:t>
            </a:r>
            <a:r>
              <a:rPr lang="en-US" sz="3200" b="1" dirty="0"/>
              <a:t>ilence </a:t>
            </a:r>
            <a:r>
              <a:rPr lang="en-US" sz="3200" b="1" u="sng" dirty="0"/>
              <a:t>H</a:t>
            </a:r>
            <a:r>
              <a:rPr lang="en-US" sz="3200" b="1" dirty="0"/>
              <a:t>elps </a:t>
            </a:r>
            <a:r>
              <a:rPr lang="en-US" sz="3200" b="1" u="sng" dirty="0"/>
              <a:t>H</a:t>
            </a:r>
            <a:r>
              <a:rPr lang="en-US" sz="3200" b="1" dirty="0"/>
              <a:t>ealing </a:t>
            </a:r>
            <a:r>
              <a:rPr lang="en-US" sz="3200" b="1" u="sng" dirty="0"/>
              <a:t>H</a:t>
            </a:r>
            <a:r>
              <a:rPr lang="en-US" sz="3200" b="1" dirty="0"/>
              <a:t>appen</a:t>
            </a:r>
          </a:p>
        </p:txBody>
      </p:sp>
      <p:sp>
        <p:nvSpPr>
          <p:cNvPr id="70659" name="Rectangle 3"/>
          <p:cNvSpPr>
            <a:spLocks noGrp="1"/>
          </p:cNvSpPr>
          <p:nvPr>
            <p:ph idx="1"/>
          </p:nvPr>
        </p:nvSpPr>
        <p:spPr>
          <a:xfrm>
            <a:off x="151978" y="874515"/>
            <a:ext cx="8057525" cy="3394472"/>
          </a:xfrm>
        </p:spPr>
        <p:txBody>
          <a:bodyPr>
            <a:noAutofit/>
          </a:bodyPr>
          <a:lstStyle/>
          <a:p>
            <a:pPr>
              <a:lnSpc>
                <a:spcPct val="90000"/>
              </a:lnSpc>
              <a:buFont typeface="Wingdings 2" pitchFamily="18" charset="2"/>
              <a:buNone/>
            </a:pPr>
            <a:r>
              <a:rPr lang="en-US" sz="1800" dirty="0">
                <a:solidFill>
                  <a:srgbClr val="312C2B"/>
                </a:solidFill>
                <a:latin typeface="+mn-lt"/>
              </a:rPr>
              <a:t>Our patients need a quiet environment to aid in their healing and recovery.  </a:t>
            </a:r>
          </a:p>
          <a:p>
            <a:pPr>
              <a:lnSpc>
                <a:spcPct val="90000"/>
              </a:lnSpc>
              <a:buFont typeface="Wingdings 2" pitchFamily="18" charset="2"/>
              <a:buNone/>
            </a:pPr>
            <a:r>
              <a:rPr lang="en-US" sz="1800" dirty="0">
                <a:solidFill>
                  <a:srgbClr val="312C2B"/>
                </a:solidFill>
                <a:latin typeface="+mn-lt"/>
              </a:rPr>
              <a:t>Please…</a:t>
            </a:r>
          </a:p>
          <a:p>
            <a:pPr marL="228600" indent="-228600">
              <a:lnSpc>
                <a:spcPct val="90000"/>
              </a:lnSpc>
              <a:spcAft>
                <a:spcPts val="0"/>
              </a:spcAft>
              <a:buClr>
                <a:schemeClr val="accent1"/>
              </a:buClr>
              <a:buSzPct val="100000"/>
              <a:buFont typeface="Wingdings" panose="05000000000000000000" pitchFamily="2" charset="2"/>
              <a:buChar char="§"/>
            </a:pPr>
            <a:r>
              <a:rPr lang="en-US" sz="1800" dirty="0">
                <a:solidFill>
                  <a:srgbClr val="312C2B"/>
                </a:solidFill>
                <a:latin typeface="+mn-lt"/>
              </a:rPr>
              <a:t>Be mindful of your voice volume when speaking to others.</a:t>
            </a:r>
          </a:p>
          <a:p>
            <a:pPr marL="228600" indent="-228600">
              <a:lnSpc>
                <a:spcPct val="90000"/>
              </a:lnSpc>
              <a:spcAft>
                <a:spcPts val="0"/>
              </a:spcAft>
              <a:buClr>
                <a:schemeClr val="accent1"/>
              </a:buClr>
              <a:buSzPct val="100000"/>
              <a:buFont typeface="Wingdings" panose="05000000000000000000" pitchFamily="2" charset="2"/>
              <a:buChar char="§"/>
            </a:pPr>
            <a:r>
              <a:rPr lang="en-US" sz="1800" dirty="0">
                <a:solidFill>
                  <a:srgbClr val="312C2B"/>
                </a:solidFill>
                <a:latin typeface="+mn-lt"/>
              </a:rPr>
              <a:t>Close their door when appropriate.</a:t>
            </a:r>
          </a:p>
          <a:p>
            <a:pPr marL="228600" indent="-228600">
              <a:lnSpc>
                <a:spcPct val="90000"/>
              </a:lnSpc>
              <a:spcAft>
                <a:spcPts val="0"/>
              </a:spcAft>
              <a:buClr>
                <a:schemeClr val="accent1"/>
              </a:buClr>
              <a:buSzPct val="100000"/>
              <a:buFont typeface="Wingdings" panose="05000000000000000000" pitchFamily="2" charset="2"/>
              <a:buChar char="§"/>
            </a:pPr>
            <a:r>
              <a:rPr lang="en-US" sz="1800" dirty="0">
                <a:solidFill>
                  <a:srgbClr val="312C2B"/>
                </a:solidFill>
                <a:latin typeface="+mn-lt"/>
              </a:rPr>
              <a:t>Report equipment that makes excessive noise.</a:t>
            </a:r>
          </a:p>
          <a:p>
            <a:pPr marL="228600" indent="-228600">
              <a:lnSpc>
                <a:spcPct val="90000"/>
              </a:lnSpc>
              <a:spcAft>
                <a:spcPts val="0"/>
              </a:spcAft>
              <a:buClr>
                <a:schemeClr val="accent1"/>
              </a:buClr>
              <a:buSzPct val="100000"/>
              <a:buFont typeface="Wingdings" panose="05000000000000000000" pitchFamily="2" charset="2"/>
              <a:buChar char="§"/>
            </a:pPr>
            <a:r>
              <a:rPr lang="en-US" sz="1800" dirty="0">
                <a:solidFill>
                  <a:srgbClr val="312C2B"/>
                </a:solidFill>
                <a:latin typeface="+mn-lt"/>
              </a:rPr>
              <a:t>Be particularly aware of the noise level around staff areas (i.e. nurse’s station). </a:t>
            </a:r>
          </a:p>
        </p:txBody>
      </p:sp>
      <p:pic>
        <p:nvPicPr>
          <p:cNvPr id="70660" name="Picture 4" descr="Shhhhh"/>
          <p:cNvPicPr>
            <a:picLocks noChangeAspect="1" noChangeArrowheads="1"/>
          </p:cNvPicPr>
          <p:nvPr/>
        </p:nvPicPr>
        <p:blipFill>
          <a:blip r:embed="rId8" cstate="print">
            <a:extLst>
              <a:ext uri="{28A0092B-C50C-407E-A947-70E740481C1C}">
                <a14:useLocalDpi xmlns:a14="http://schemas.microsoft.com/office/drawing/2010/main" val="0"/>
              </a:ext>
            </a:extLst>
          </a:blip>
          <a:srcRect l="60825"/>
          <a:stretch>
            <a:fillRect/>
          </a:stretch>
        </p:blipFill>
        <p:spPr bwMode="auto">
          <a:xfrm>
            <a:off x="7945121" y="958736"/>
            <a:ext cx="645617" cy="127873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object 17">
            <a:extLst>
              <a:ext uri="{FF2B5EF4-FFF2-40B4-BE49-F238E27FC236}">
                <a16:creationId xmlns:a16="http://schemas.microsoft.com/office/drawing/2014/main" id="{B8C91699-E64E-425B-AC6F-124DB969F0AF}"/>
              </a:ext>
            </a:extLst>
          </p:cNvPr>
          <p:cNvGrpSpPr/>
          <p:nvPr/>
        </p:nvGrpSpPr>
        <p:grpSpPr>
          <a:xfrm>
            <a:off x="2423098" y="2708500"/>
            <a:ext cx="4158017" cy="2302548"/>
            <a:chOff x="552334" y="3093059"/>
            <a:chExt cx="3056018" cy="1955894"/>
          </a:xfrm>
        </p:grpSpPr>
        <p:pic>
          <p:nvPicPr>
            <p:cNvPr id="7" name="object 18">
              <a:extLst>
                <a:ext uri="{FF2B5EF4-FFF2-40B4-BE49-F238E27FC236}">
                  <a16:creationId xmlns:a16="http://schemas.microsoft.com/office/drawing/2014/main" id="{48FD1B13-98C1-475F-B351-20E2132B332B}"/>
                </a:ext>
              </a:extLst>
            </p:cNvPr>
            <p:cNvPicPr/>
            <p:nvPr>
              <p:custDataLst>
                <p:tags r:id="rId2"/>
              </p:custDataLst>
            </p:nvPr>
          </p:nvPicPr>
          <p:blipFill>
            <a:blip r:embed="rId9" cstate="print"/>
            <a:stretch>
              <a:fillRect/>
            </a:stretch>
          </p:blipFill>
          <p:spPr>
            <a:xfrm>
              <a:off x="1905043" y="3093059"/>
              <a:ext cx="1703309" cy="1955894"/>
            </a:xfrm>
            <a:prstGeom prst="rect">
              <a:avLst/>
            </a:prstGeom>
          </p:spPr>
        </p:pic>
        <p:pic>
          <p:nvPicPr>
            <p:cNvPr id="8" name="object 19">
              <a:extLst>
                <a:ext uri="{FF2B5EF4-FFF2-40B4-BE49-F238E27FC236}">
                  <a16:creationId xmlns:a16="http://schemas.microsoft.com/office/drawing/2014/main" id="{52960D5E-ADFA-4809-B9EC-10AD4070C705}"/>
                </a:ext>
              </a:extLst>
            </p:cNvPr>
            <p:cNvPicPr/>
            <p:nvPr>
              <p:custDataLst>
                <p:tags r:id="rId3"/>
              </p:custDataLst>
            </p:nvPr>
          </p:nvPicPr>
          <p:blipFill>
            <a:blip r:embed="rId10" cstate="print"/>
            <a:stretch>
              <a:fillRect/>
            </a:stretch>
          </p:blipFill>
          <p:spPr>
            <a:xfrm>
              <a:off x="557307" y="3109692"/>
              <a:ext cx="1351007" cy="751723"/>
            </a:xfrm>
            <a:prstGeom prst="rect">
              <a:avLst/>
            </a:prstGeom>
          </p:spPr>
        </p:pic>
        <p:sp>
          <p:nvSpPr>
            <p:cNvPr id="9" name="object 20">
              <a:extLst>
                <a:ext uri="{FF2B5EF4-FFF2-40B4-BE49-F238E27FC236}">
                  <a16:creationId xmlns:a16="http://schemas.microsoft.com/office/drawing/2014/main" id="{68FFEC4B-7BB2-4BAE-BC2D-E70A564EF550}"/>
                </a:ext>
              </a:extLst>
            </p:cNvPr>
            <p:cNvSpPr/>
            <p:nvPr>
              <p:custDataLst>
                <p:tags r:id="rId4"/>
              </p:custDataLst>
            </p:nvPr>
          </p:nvSpPr>
          <p:spPr>
            <a:xfrm>
              <a:off x="552334" y="3104714"/>
              <a:ext cx="1361440" cy="762000"/>
            </a:xfrm>
            <a:custGeom>
              <a:avLst/>
              <a:gdLst/>
              <a:ahLst/>
              <a:cxnLst/>
              <a:rect l="l" t="t" r="r" b="b"/>
              <a:pathLst>
                <a:path w="1361439" h="762000">
                  <a:moveTo>
                    <a:pt x="0" y="761542"/>
                  </a:moveTo>
                  <a:lnTo>
                    <a:pt x="1360817" y="761542"/>
                  </a:lnTo>
                  <a:lnTo>
                    <a:pt x="1360817" y="0"/>
                  </a:lnTo>
                  <a:lnTo>
                    <a:pt x="0" y="0"/>
                  </a:lnTo>
                  <a:lnTo>
                    <a:pt x="0" y="761542"/>
                  </a:lnTo>
                  <a:close/>
                </a:path>
              </a:pathLst>
            </a:custGeom>
            <a:ln w="9817">
              <a:solidFill>
                <a:srgbClr val="231F20"/>
              </a:solidFill>
            </a:ln>
          </p:spPr>
          <p:txBody>
            <a:bodyPr wrap="square" lIns="0" tIns="0" rIns="0" bIns="0" rtlCol="0"/>
            <a:lstStyle/>
            <a:p>
              <a:endParaRPr/>
            </a:p>
          </p:txBody>
        </p:sp>
        <p:pic>
          <p:nvPicPr>
            <p:cNvPr id="10" name="object 21">
              <a:extLst>
                <a:ext uri="{FF2B5EF4-FFF2-40B4-BE49-F238E27FC236}">
                  <a16:creationId xmlns:a16="http://schemas.microsoft.com/office/drawing/2014/main" id="{28214AEA-B69C-42D9-9E82-110417325BAC}"/>
                </a:ext>
              </a:extLst>
            </p:cNvPr>
            <p:cNvPicPr/>
            <p:nvPr>
              <p:custDataLst>
                <p:tags r:id="rId5"/>
              </p:custDataLst>
            </p:nvPr>
          </p:nvPicPr>
          <p:blipFill>
            <a:blip r:embed="rId11" cstate="print"/>
            <a:stretch>
              <a:fillRect/>
            </a:stretch>
          </p:blipFill>
          <p:spPr>
            <a:xfrm>
              <a:off x="766673" y="4051808"/>
              <a:ext cx="774612" cy="915275"/>
            </a:xfrm>
            <a:prstGeom prst="rect">
              <a:avLst/>
            </a:prstGeom>
          </p:spPr>
        </p:pic>
      </p:grpSp>
    </p:spTree>
    <p:custDataLst>
      <p:tags r:id="rId1"/>
    </p:custDataLst>
    <p:extLst>
      <p:ext uri="{BB962C8B-B14F-4D97-AF65-F5344CB8AC3E}">
        <p14:creationId xmlns:p14="http://schemas.microsoft.com/office/powerpoint/2010/main" val="2463922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1063" y="155619"/>
            <a:ext cx="8701873" cy="620948"/>
          </a:xfrm>
        </p:spPr>
        <p:txBody>
          <a:bodyPr>
            <a:noAutofit/>
          </a:bodyPr>
          <a:lstStyle/>
          <a:p>
            <a:r>
              <a:rPr lang="en-US" sz="3200" b="1" dirty="0">
                <a:latin typeface="+mn-lt"/>
                <a:cs typeface="Arial" panose="020B0604020202020204" pitchFamily="34" charset="0"/>
              </a:rPr>
              <a:t>HCH Action to Preventing Patient Falls</a:t>
            </a:r>
          </a:p>
        </p:txBody>
      </p:sp>
      <p:sp>
        <p:nvSpPr>
          <p:cNvPr id="2" name="Content Placeholder 1"/>
          <p:cNvSpPr>
            <a:spLocks noGrp="1"/>
          </p:cNvSpPr>
          <p:nvPr>
            <p:ph type="body" sz="half" idx="2"/>
          </p:nvPr>
        </p:nvSpPr>
        <p:spPr>
          <a:xfrm>
            <a:off x="172086" y="1325843"/>
            <a:ext cx="4421343" cy="3028394"/>
          </a:xfrm>
        </p:spPr>
        <p:txBody>
          <a:bodyPr>
            <a:noAutofit/>
          </a:bodyPr>
          <a:lstStyle/>
          <a:p>
            <a:pPr marL="288925" lvl="1" indent="-228600">
              <a:buClr>
                <a:schemeClr val="accent1"/>
              </a:buClr>
              <a:buFont typeface="Wingdings" pitchFamily="2" charset="2"/>
              <a:buChar char="§"/>
            </a:pPr>
            <a:r>
              <a:rPr lang="en-US" sz="1600" dirty="0"/>
              <a:t>Risk for Falls magnet on door</a:t>
            </a:r>
          </a:p>
          <a:p>
            <a:pPr marL="288925" lvl="1" indent="-228600">
              <a:buClr>
                <a:schemeClr val="accent1"/>
              </a:buClr>
              <a:buFont typeface="Wingdings" pitchFamily="2" charset="2"/>
              <a:buChar char="§"/>
            </a:pPr>
            <a:r>
              <a:rPr lang="en-US" sz="1600" dirty="0"/>
              <a:t>Yellow bracelet</a:t>
            </a:r>
          </a:p>
          <a:p>
            <a:pPr marL="288925" lvl="1" indent="-228600">
              <a:buClr>
                <a:schemeClr val="accent1"/>
              </a:buClr>
              <a:buFont typeface="Wingdings" pitchFamily="2" charset="2"/>
              <a:buChar char="§"/>
            </a:pPr>
            <a:r>
              <a:rPr lang="en-US" sz="1600" dirty="0"/>
              <a:t>Yellow non-skid socks</a:t>
            </a:r>
          </a:p>
          <a:p>
            <a:pPr marL="288925" lvl="1" indent="-228600">
              <a:buClr>
                <a:schemeClr val="accent1"/>
              </a:buClr>
              <a:buFont typeface="Wingdings" pitchFamily="2" charset="2"/>
              <a:buChar char="§"/>
            </a:pPr>
            <a:r>
              <a:rPr lang="en-US" sz="1600" dirty="0"/>
              <a:t>Hourly rounding </a:t>
            </a:r>
          </a:p>
          <a:p>
            <a:pPr marL="288925" lvl="1" indent="-228600">
              <a:buClr>
                <a:schemeClr val="accent1"/>
              </a:buClr>
              <a:buFont typeface="Wingdings" pitchFamily="2" charset="2"/>
              <a:buChar char="§"/>
            </a:pPr>
            <a:r>
              <a:rPr lang="en-US" sz="1600" dirty="0"/>
              <a:t>Education to patient and family</a:t>
            </a:r>
          </a:p>
          <a:p>
            <a:pPr marL="288925" lvl="1" indent="-228600">
              <a:buClr>
                <a:schemeClr val="accent1"/>
              </a:buClr>
              <a:buFont typeface="Wingdings" pitchFamily="2" charset="2"/>
              <a:buChar char="§"/>
            </a:pPr>
            <a:r>
              <a:rPr lang="en-US" sz="1600" dirty="0"/>
              <a:t>Document falls risk on “ticket to ride”</a:t>
            </a:r>
          </a:p>
          <a:p>
            <a:pPr marL="288925" lvl="1" indent="-228600">
              <a:buClr>
                <a:schemeClr val="accent1"/>
              </a:buClr>
              <a:buFont typeface="Wingdings" pitchFamily="2" charset="2"/>
              <a:buChar char="§"/>
            </a:pPr>
            <a:r>
              <a:rPr lang="en-US" sz="1600" dirty="0"/>
              <a:t>Shift report-fall risk</a:t>
            </a:r>
          </a:p>
          <a:p>
            <a:pPr marL="288925" lvl="1" indent="-228600">
              <a:buClr>
                <a:schemeClr val="accent1"/>
              </a:buClr>
              <a:buFont typeface="Wingdings" pitchFamily="2" charset="2"/>
              <a:buChar char="§"/>
            </a:pPr>
            <a:r>
              <a:rPr lang="en-US" sz="1600" dirty="0"/>
              <a:t>Care plan to note fall risk</a:t>
            </a:r>
          </a:p>
          <a:p>
            <a:pPr marL="288925" lvl="1" indent="-228600">
              <a:buClr>
                <a:schemeClr val="accent1"/>
              </a:buClr>
              <a:buFont typeface="Wingdings" pitchFamily="2" charset="2"/>
              <a:buChar char="§"/>
            </a:pPr>
            <a:r>
              <a:rPr lang="en-US" sz="1600" dirty="0"/>
              <a:t>Remove clutter </a:t>
            </a:r>
            <a:endParaRPr lang="en-US" sz="1500" dirty="0"/>
          </a:p>
          <a:p>
            <a:pPr marL="205730" lvl="1" indent="0">
              <a:buNone/>
            </a:pPr>
            <a:endParaRPr lang="en-US" dirty="0"/>
          </a:p>
          <a:p>
            <a:pPr marL="61720"/>
            <a:endParaRPr lang="en-US" sz="1575" dirty="0"/>
          </a:p>
          <a:p>
            <a:pPr marL="351026" indent="-289307">
              <a:buFont typeface="+mj-lt"/>
              <a:buAutoNum type="arabicPeriod"/>
            </a:pPr>
            <a:endParaRPr lang="en-US" sz="1575" dirty="0"/>
          </a:p>
          <a:p>
            <a:pPr marL="351026" indent="-289307">
              <a:buFont typeface="+mj-lt"/>
              <a:buAutoNum type="arabicPeriod"/>
            </a:pPr>
            <a:endParaRPr lang="en-US" sz="1575" dirty="0"/>
          </a:p>
        </p:txBody>
      </p:sp>
      <p:sp>
        <p:nvSpPr>
          <p:cNvPr id="5" name="TextBox 4">
            <a:extLst>
              <a:ext uri="{FF2B5EF4-FFF2-40B4-BE49-F238E27FC236}">
                <a16:creationId xmlns:a16="http://schemas.microsoft.com/office/drawing/2014/main" id="{FEBD0149-629A-4500-893D-DF8B6D125B24}"/>
              </a:ext>
            </a:extLst>
          </p:cNvPr>
          <p:cNvSpPr txBox="1"/>
          <p:nvPr/>
        </p:nvSpPr>
        <p:spPr>
          <a:xfrm>
            <a:off x="4593429" y="1158595"/>
            <a:ext cx="3969097" cy="3572645"/>
          </a:xfrm>
          <a:prstGeom prst="rect">
            <a:avLst/>
          </a:prstGeom>
          <a:noFill/>
        </p:spPr>
        <p:txBody>
          <a:bodyPr wrap="square" rtlCol="0">
            <a:spAutoFit/>
          </a:bodyPr>
          <a:lstStyle/>
          <a:p>
            <a:pPr marL="228600" indent="-228600">
              <a:lnSpc>
                <a:spcPts val="2100"/>
              </a:lnSpc>
              <a:spcAft>
                <a:spcPts val="600"/>
              </a:spcAft>
              <a:buClr>
                <a:schemeClr val="accent1"/>
              </a:buClr>
              <a:buFont typeface="Wingdings" panose="05000000000000000000" pitchFamily="2" charset="2"/>
              <a:buChar char="§"/>
            </a:pPr>
            <a:r>
              <a:rPr lang="en-US" sz="1600" dirty="0"/>
              <a:t>Bed alarm/chair alarm (low bed HAS a built-in alarm)</a:t>
            </a:r>
            <a:endParaRPr lang="en-US" sz="1600" dirty="0">
              <a:solidFill>
                <a:srgbClr val="443D3E"/>
              </a:solidFill>
            </a:endParaRPr>
          </a:p>
          <a:p>
            <a:pPr marL="228600" indent="-228600">
              <a:lnSpc>
                <a:spcPts val="2100"/>
              </a:lnSpc>
              <a:spcAft>
                <a:spcPts val="600"/>
              </a:spcAft>
              <a:buClr>
                <a:schemeClr val="accent1"/>
              </a:buClr>
              <a:buFont typeface="Wingdings" panose="05000000000000000000" pitchFamily="2" charset="2"/>
              <a:buChar char="§"/>
            </a:pPr>
            <a:r>
              <a:rPr lang="en-US" sz="1600" dirty="0">
                <a:solidFill>
                  <a:srgbClr val="443D3E"/>
                </a:solidFill>
              </a:rPr>
              <a:t>Stay with me initiative (remaining within 3 feet of fall risk patient during toileting)</a:t>
            </a:r>
          </a:p>
          <a:p>
            <a:pPr marL="228600" indent="-228600">
              <a:lnSpc>
                <a:spcPts val="2100"/>
              </a:lnSpc>
              <a:spcAft>
                <a:spcPts val="600"/>
              </a:spcAft>
              <a:buClr>
                <a:schemeClr val="accent1"/>
              </a:buClr>
              <a:buFont typeface="Wingdings" panose="05000000000000000000" pitchFamily="2" charset="2"/>
              <a:buChar char="§"/>
            </a:pPr>
            <a:r>
              <a:rPr lang="en-US" sz="1600" dirty="0">
                <a:solidFill>
                  <a:srgbClr val="443D3E"/>
                </a:solidFill>
              </a:rPr>
              <a:t>Call light within reach</a:t>
            </a:r>
          </a:p>
          <a:p>
            <a:pPr marL="228600" indent="-228600">
              <a:lnSpc>
                <a:spcPts val="2100"/>
              </a:lnSpc>
              <a:spcAft>
                <a:spcPts val="600"/>
              </a:spcAft>
              <a:buClr>
                <a:schemeClr val="accent1"/>
              </a:buClr>
              <a:buFont typeface="Wingdings" panose="05000000000000000000" pitchFamily="2" charset="2"/>
              <a:buChar char="§"/>
            </a:pPr>
            <a:r>
              <a:rPr lang="en-US" sz="1600" dirty="0">
                <a:solidFill>
                  <a:srgbClr val="443D3E"/>
                </a:solidFill>
              </a:rPr>
              <a:t>Frequent toileting </a:t>
            </a:r>
          </a:p>
          <a:p>
            <a:pPr marL="228600" indent="-228600">
              <a:lnSpc>
                <a:spcPts val="2100"/>
              </a:lnSpc>
              <a:spcAft>
                <a:spcPts val="600"/>
              </a:spcAft>
              <a:buClr>
                <a:schemeClr val="accent1"/>
              </a:buClr>
              <a:buFont typeface="Wingdings" panose="05000000000000000000" pitchFamily="2" charset="2"/>
              <a:buChar char="§"/>
            </a:pPr>
            <a:r>
              <a:rPr lang="en-US" sz="1600" dirty="0">
                <a:solidFill>
                  <a:srgbClr val="443D3E"/>
                </a:solidFill>
              </a:rPr>
              <a:t>Remote sitter monitoring via </a:t>
            </a:r>
            <a:r>
              <a:rPr lang="en-US" sz="1600" b="1" dirty="0" err="1">
                <a:solidFill>
                  <a:srgbClr val="443D3E"/>
                </a:solidFill>
              </a:rPr>
              <a:t>AvaSure</a:t>
            </a:r>
            <a:r>
              <a:rPr lang="en-US" sz="1600" b="1" dirty="0">
                <a:solidFill>
                  <a:srgbClr val="443D3E"/>
                </a:solidFill>
              </a:rPr>
              <a:t> system</a:t>
            </a:r>
          </a:p>
          <a:p>
            <a:pPr marL="228600" indent="-228600">
              <a:lnSpc>
                <a:spcPts val="2100"/>
              </a:lnSpc>
              <a:spcAft>
                <a:spcPts val="600"/>
              </a:spcAft>
              <a:buClr>
                <a:schemeClr val="accent1"/>
              </a:buClr>
              <a:buFont typeface="Wingdings" panose="05000000000000000000" pitchFamily="2" charset="2"/>
              <a:buChar char="§"/>
            </a:pPr>
            <a:r>
              <a:rPr lang="en-US" sz="1600" dirty="0">
                <a:solidFill>
                  <a:srgbClr val="443D3E"/>
                </a:solidFill>
              </a:rPr>
              <a:t>Low bed and mat</a:t>
            </a:r>
          </a:p>
          <a:p>
            <a:pPr marL="228600" indent="-228600">
              <a:lnSpc>
                <a:spcPts val="2100"/>
              </a:lnSpc>
              <a:spcAft>
                <a:spcPts val="600"/>
              </a:spcAft>
              <a:buClr>
                <a:schemeClr val="accent1"/>
              </a:buClr>
              <a:buFont typeface="Wingdings" panose="05000000000000000000" pitchFamily="2" charset="2"/>
              <a:buChar char="§"/>
            </a:pPr>
            <a:r>
              <a:rPr lang="en-US" sz="1600" dirty="0"/>
              <a:t>Patient lift equipment</a:t>
            </a:r>
          </a:p>
          <a:p>
            <a:pPr marL="228600" indent="-228600">
              <a:lnSpc>
                <a:spcPts val="2100"/>
              </a:lnSpc>
              <a:spcAft>
                <a:spcPts val="600"/>
              </a:spcAft>
              <a:buClr>
                <a:schemeClr val="accent1"/>
              </a:buClr>
              <a:buFont typeface="Wingdings" panose="05000000000000000000" pitchFamily="2" charset="2"/>
              <a:buChar char="§"/>
            </a:pPr>
            <a:r>
              <a:rPr lang="en-US" sz="1600" dirty="0"/>
              <a:t>Gait belt</a:t>
            </a:r>
          </a:p>
        </p:txBody>
      </p:sp>
      <p:sp>
        <p:nvSpPr>
          <p:cNvPr id="6" name="Rectangle 5">
            <a:extLst>
              <a:ext uri="{FF2B5EF4-FFF2-40B4-BE49-F238E27FC236}">
                <a16:creationId xmlns:a16="http://schemas.microsoft.com/office/drawing/2014/main" id="{0D6C1B21-40E5-45FF-B7D1-B6B24F5FCEDB}"/>
              </a:ext>
            </a:extLst>
          </p:cNvPr>
          <p:cNvSpPr/>
          <p:nvPr/>
        </p:nvSpPr>
        <p:spPr>
          <a:xfrm>
            <a:off x="488831" y="789263"/>
            <a:ext cx="4480714" cy="369332"/>
          </a:xfrm>
          <a:prstGeom prst="rect">
            <a:avLst/>
          </a:prstGeom>
        </p:spPr>
        <p:txBody>
          <a:bodyPr wrap="none">
            <a:spAutoFit/>
          </a:bodyPr>
          <a:lstStyle/>
          <a:p>
            <a:pPr>
              <a:buClr>
                <a:schemeClr val="accent2">
                  <a:lumMod val="60000"/>
                  <a:lumOff val="40000"/>
                </a:schemeClr>
              </a:buClr>
            </a:pPr>
            <a:r>
              <a:rPr lang="en-US" b="1" dirty="0"/>
              <a:t>ACTIONS </a:t>
            </a:r>
            <a:r>
              <a:rPr lang="en-US" dirty="0"/>
              <a:t> - </a:t>
            </a:r>
            <a:r>
              <a:rPr lang="en-US" u="sng" dirty="0">
                <a:solidFill>
                  <a:srgbClr val="FF0000"/>
                </a:solidFill>
              </a:rPr>
              <a:t>all patients are at risk for falls</a:t>
            </a:r>
          </a:p>
        </p:txBody>
      </p:sp>
      <p:cxnSp>
        <p:nvCxnSpPr>
          <p:cNvPr id="8" name="Straight Connector 7">
            <a:extLst>
              <a:ext uri="{FF2B5EF4-FFF2-40B4-BE49-F238E27FC236}">
                <a16:creationId xmlns:a16="http://schemas.microsoft.com/office/drawing/2014/main" id="{F504369D-E1B4-40A1-A4D6-FBA8D0DC6128}"/>
              </a:ext>
            </a:extLst>
          </p:cNvPr>
          <p:cNvCxnSpPr/>
          <p:nvPr/>
        </p:nvCxnSpPr>
        <p:spPr>
          <a:xfrm>
            <a:off x="4312005" y="1241860"/>
            <a:ext cx="0" cy="3314778"/>
          </a:xfrm>
          <a:prstGeom prst="line">
            <a:avLst/>
          </a:prstGeom>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591449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9438" y="215879"/>
            <a:ext cx="8229600" cy="458074"/>
          </a:xfrm>
        </p:spPr>
        <p:txBody>
          <a:bodyPr>
            <a:noAutofit/>
          </a:bodyPr>
          <a:lstStyle/>
          <a:p>
            <a:r>
              <a:rPr lang="en-US" sz="3200" b="1" dirty="0">
                <a:solidFill>
                  <a:schemeClr val="tx1"/>
                </a:solidFill>
              </a:rPr>
              <a:t>AvaSure Virtual Patient Monitoring</a:t>
            </a:r>
          </a:p>
        </p:txBody>
      </p:sp>
      <p:sp>
        <p:nvSpPr>
          <p:cNvPr id="6" name="Content Placeholder 5"/>
          <p:cNvSpPr>
            <a:spLocks noGrp="1"/>
          </p:cNvSpPr>
          <p:nvPr>
            <p:ph sz="quarter" idx="12"/>
          </p:nvPr>
        </p:nvSpPr>
        <p:spPr>
          <a:xfrm>
            <a:off x="219438" y="898567"/>
            <a:ext cx="8611295" cy="3849128"/>
          </a:xfrm>
        </p:spPr>
        <p:txBody>
          <a:bodyPr>
            <a:normAutofit/>
          </a:bodyPr>
          <a:lstStyle/>
          <a:p>
            <a:r>
              <a:rPr lang="en-US" sz="1400" dirty="0"/>
              <a:t>Holy Cross Health has implemented the AvaSure Virtual Monitoring Program to help monitor and promote safety for the at-risk patient remotely.  The </a:t>
            </a:r>
            <a:r>
              <a:rPr lang="en-US" sz="1400" b="1" dirty="0"/>
              <a:t>mobile Telesitter unit </a:t>
            </a:r>
            <a:r>
              <a:rPr lang="en-US" sz="1400" dirty="0"/>
              <a:t>is equipped with </a:t>
            </a:r>
            <a:r>
              <a:rPr lang="en-US" sz="1400" b="1" dirty="0"/>
              <a:t>one-way video and two-way audio communication </a:t>
            </a:r>
            <a:r>
              <a:rPr lang="en-US" sz="1400" dirty="0"/>
              <a:t>allowing the virtual monitoring attendant to respond in situations where a verbal reminder is needed to redirect the patient.</a:t>
            </a:r>
          </a:p>
          <a:p>
            <a:r>
              <a:rPr lang="en-US" sz="1300" dirty="0"/>
              <a:t> </a:t>
            </a:r>
          </a:p>
          <a:p>
            <a:pPr marL="168275" lvl="0" indent="-168275">
              <a:buClr>
                <a:schemeClr val="accent1"/>
              </a:buClr>
              <a:buFont typeface="Wingdings" panose="05000000000000000000" pitchFamily="2" charset="2"/>
              <a:buChar char="§"/>
            </a:pPr>
            <a:r>
              <a:rPr lang="en-US" sz="1600" dirty="0"/>
              <a:t>Physician order is not required</a:t>
            </a:r>
          </a:p>
          <a:p>
            <a:pPr marL="168275" lvl="0" indent="-168275">
              <a:buClr>
                <a:schemeClr val="accent1"/>
              </a:buClr>
              <a:buFont typeface="Wingdings" panose="05000000000000000000" pitchFamily="2" charset="2"/>
              <a:buChar char="§"/>
            </a:pPr>
            <a:r>
              <a:rPr lang="en-US" sz="1600" dirty="0"/>
              <a:t>The device does not record </a:t>
            </a:r>
          </a:p>
          <a:p>
            <a:pPr marL="168275" lvl="0" indent="-168275">
              <a:buClr>
                <a:schemeClr val="accent1"/>
              </a:buClr>
              <a:buFont typeface="Wingdings" panose="05000000000000000000" pitchFamily="2" charset="2"/>
              <a:buChar char="§"/>
            </a:pPr>
            <a:r>
              <a:rPr lang="en-US" sz="1600" dirty="0"/>
              <a:t>Additional consent is not required</a:t>
            </a:r>
          </a:p>
          <a:p>
            <a:pPr marL="168275" lvl="0" indent="-168275">
              <a:buClr>
                <a:schemeClr val="accent1"/>
              </a:buClr>
              <a:buFont typeface="Wingdings" panose="05000000000000000000" pitchFamily="2" charset="2"/>
              <a:buChar char="§"/>
            </a:pPr>
            <a:r>
              <a:rPr lang="en-US" sz="1600" dirty="0"/>
              <a:t>A privacy mode is available </a:t>
            </a:r>
          </a:p>
          <a:p>
            <a:pPr marL="168275" lvl="0" indent="-168275">
              <a:buClr>
                <a:schemeClr val="accent1"/>
              </a:buClr>
              <a:buFont typeface="Wingdings" panose="05000000000000000000" pitchFamily="2" charset="2"/>
              <a:buChar char="§"/>
            </a:pPr>
            <a:r>
              <a:rPr lang="en-US" sz="1600" dirty="0"/>
              <a:t>When the yellow light is on, monitoring staff can see into the room</a:t>
            </a:r>
          </a:p>
          <a:p>
            <a:pPr marL="168275" lvl="0" indent="-168275">
              <a:buClr>
                <a:schemeClr val="accent1"/>
              </a:buClr>
              <a:buFont typeface="Wingdings" panose="05000000000000000000" pitchFamily="2" charset="2"/>
              <a:buChar char="§"/>
            </a:pPr>
            <a:r>
              <a:rPr lang="en-US" sz="1600" dirty="0"/>
              <a:t>When the yellow light is off staff cannot see into room and privacy mode is activated</a:t>
            </a:r>
          </a:p>
          <a:p>
            <a:pPr marL="168275" indent="-168275">
              <a:buClr>
                <a:schemeClr val="accent1"/>
              </a:buClr>
              <a:buFont typeface="Wingdings" panose="05000000000000000000" pitchFamily="2" charset="2"/>
              <a:buChar char="§"/>
            </a:pPr>
            <a:endParaRPr lang="en-US" dirty="0"/>
          </a:p>
          <a:p>
            <a:endParaRPr lang="en-US" dirty="0"/>
          </a:p>
        </p:txBody>
      </p:sp>
      <p:pic>
        <p:nvPicPr>
          <p:cNvPr id="2" name="Picture 1">
            <a:extLst>
              <a:ext uri="{FF2B5EF4-FFF2-40B4-BE49-F238E27FC236}">
                <a16:creationId xmlns:a16="http://schemas.microsoft.com/office/drawing/2014/main" id="{E7528F36-C345-47D2-AF36-19F2AFCACCFC}"/>
              </a:ext>
            </a:extLst>
          </p:cNvPr>
          <p:cNvPicPr>
            <a:picLocks noChangeAspect="1"/>
          </p:cNvPicPr>
          <p:nvPr/>
        </p:nvPicPr>
        <p:blipFill>
          <a:blip r:embed="rId4"/>
          <a:stretch>
            <a:fillRect/>
          </a:stretch>
        </p:blipFill>
        <p:spPr>
          <a:xfrm>
            <a:off x="4080518" y="1619919"/>
            <a:ext cx="2227868" cy="1723736"/>
          </a:xfrm>
          <a:prstGeom prst="rect">
            <a:avLst/>
          </a:prstGeom>
        </p:spPr>
      </p:pic>
      <p:pic>
        <p:nvPicPr>
          <p:cNvPr id="4" name="Picture 3">
            <a:extLst>
              <a:ext uri="{FF2B5EF4-FFF2-40B4-BE49-F238E27FC236}">
                <a16:creationId xmlns:a16="http://schemas.microsoft.com/office/drawing/2014/main" id="{89B7C408-79B8-4901-AFA9-9B0646C925DF}"/>
              </a:ext>
            </a:extLst>
          </p:cNvPr>
          <p:cNvPicPr>
            <a:picLocks noChangeAspect="1"/>
          </p:cNvPicPr>
          <p:nvPr/>
        </p:nvPicPr>
        <p:blipFill>
          <a:blip r:embed="rId5"/>
          <a:stretch>
            <a:fillRect/>
          </a:stretch>
        </p:blipFill>
        <p:spPr>
          <a:xfrm>
            <a:off x="6387866" y="1619919"/>
            <a:ext cx="2299529" cy="1723736"/>
          </a:xfrm>
          <a:prstGeom prst="rect">
            <a:avLst/>
          </a:prstGeom>
        </p:spPr>
      </p:pic>
    </p:spTree>
    <p:custDataLst>
      <p:tags r:id="rId1"/>
    </p:custDataLst>
    <p:extLst>
      <p:ext uri="{BB962C8B-B14F-4D97-AF65-F5344CB8AC3E}">
        <p14:creationId xmlns:p14="http://schemas.microsoft.com/office/powerpoint/2010/main" val="1752632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3" name="Group 3"/>
          <p:cNvGraphicFramePr>
            <a:graphicFrameLocks noGrp="1"/>
          </p:cNvGraphicFramePr>
          <p:nvPr>
            <p:ph sz="quarter" idx="4294967295"/>
            <p:extLst>
              <p:ext uri="{D42A27DB-BD31-4B8C-83A1-F6EECF244321}">
                <p14:modId xmlns:p14="http://schemas.microsoft.com/office/powerpoint/2010/main" val="1969417461"/>
              </p:ext>
            </p:extLst>
          </p:nvPr>
        </p:nvGraphicFramePr>
        <p:xfrm>
          <a:off x="2070345" y="1798931"/>
          <a:ext cx="4823750" cy="2604627"/>
        </p:xfrm>
        <a:graphic>
          <a:graphicData uri="http://schemas.openxmlformats.org/drawingml/2006/table">
            <a:tbl>
              <a:tblPr/>
              <a:tblGrid>
                <a:gridCol w="2412815">
                  <a:extLst>
                    <a:ext uri="{9D8B030D-6E8A-4147-A177-3AD203B41FA5}">
                      <a16:colId xmlns:a16="http://schemas.microsoft.com/office/drawing/2014/main" val="20000"/>
                    </a:ext>
                  </a:extLst>
                </a:gridCol>
                <a:gridCol w="2410935">
                  <a:extLst>
                    <a:ext uri="{9D8B030D-6E8A-4147-A177-3AD203B41FA5}">
                      <a16:colId xmlns:a16="http://schemas.microsoft.com/office/drawing/2014/main" val="20001"/>
                    </a:ext>
                  </a:extLst>
                </a:gridCol>
              </a:tblGrid>
              <a:tr h="773395">
                <a:tc>
                  <a:txBody>
                    <a:bodyPr/>
                    <a:lstStyle/>
                    <a:p>
                      <a:pPr marL="0" marR="0" lvl="0" indent="0" algn="l" defTabSz="823913"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en-US" sz="1100" b="0" i="0" u="none" strike="noStrike" cap="none" normalizeH="0" baseline="0" dirty="0">
                          <a:ln>
                            <a:noFill/>
                          </a:ln>
                          <a:solidFill>
                            <a:schemeClr val="tx1"/>
                          </a:solidFill>
                          <a:effectLst/>
                          <a:latin typeface="Times New Roman" pitchFamily="18" charset="0"/>
                        </a:rPr>
                        <a:t>Handicap Accessible Drinking Fountain</a:t>
                      </a:r>
                    </a:p>
                  </a:txBody>
                  <a:tcPr marL="51431" marR="51431" marT="25715" marB="2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23913"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en-US" sz="1100" b="1" i="0" u="sng" strike="noStrike" cap="none" normalizeH="0" baseline="0" dirty="0">
                          <a:ln>
                            <a:noFill/>
                          </a:ln>
                          <a:solidFill>
                            <a:schemeClr val="tx2"/>
                          </a:solidFill>
                          <a:effectLst/>
                          <a:latin typeface="Times New Roman" pitchFamily="18" charset="0"/>
                        </a:rPr>
                        <a:t>Sample Location</a:t>
                      </a:r>
                      <a:r>
                        <a:rPr kumimoji="0" lang="en-US" sz="1100" b="0" i="0" u="none" strike="noStrike" cap="none" normalizeH="0" baseline="0" dirty="0">
                          <a:ln>
                            <a:noFill/>
                          </a:ln>
                          <a:solidFill>
                            <a:schemeClr val="tx1"/>
                          </a:solidFill>
                          <a:effectLst/>
                          <a:latin typeface="Times New Roman" pitchFamily="18" charset="0"/>
                        </a:rPr>
                        <a:t>:</a:t>
                      </a:r>
                    </a:p>
                    <a:p>
                      <a:pPr marL="171450" marR="0" lvl="0" indent="-171450" algn="l" defTabSz="823913" rtl="0" eaLnBrk="0" fontAlgn="base" latinLnBrk="0" hangingPunct="0">
                        <a:lnSpc>
                          <a:spcPct val="100000"/>
                        </a:lnSpc>
                        <a:spcBef>
                          <a:spcPct val="20000"/>
                        </a:spcBef>
                        <a:spcAft>
                          <a:spcPct val="0"/>
                        </a:spcAft>
                        <a:buClr>
                          <a:schemeClr val="tx2"/>
                        </a:buClr>
                        <a:buSzPct val="95000"/>
                        <a:buFont typeface="Wingdings" pitchFamily="2" charset="2"/>
                        <a:buChar char="v"/>
                        <a:tabLst/>
                      </a:pPr>
                      <a:r>
                        <a:rPr kumimoji="0" lang="en-US" sz="1100" b="0" i="0" u="none" strike="noStrike" cap="none" normalizeH="0" baseline="0" dirty="0">
                          <a:ln>
                            <a:noFill/>
                          </a:ln>
                          <a:solidFill>
                            <a:schemeClr val="tx1"/>
                          </a:solidFill>
                          <a:effectLst/>
                          <a:latin typeface="Times New Roman" pitchFamily="18" charset="0"/>
                        </a:rPr>
                        <a:t>Main Lobby</a:t>
                      </a:r>
                    </a:p>
                    <a:p>
                      <a:pPr marL="171450" marR="0" lvl="0" indent="-171450" algn="l" defTabSz="823913" rtl="0" eaLnBrk="0" fontAlgn="base" latinLnBrk="0" hangingPunct="0">
                        <a:lnSpc>
                          <a:spcPct val="100000"/>
                        </a:lnSpc>
                        <a:spcBef>
                          <a:spcPct val="20000"/>
                        </a:spcBef>
                        <a:spcAft>
                          <a:spcPct val="0"/>
                        </a:spcAft>
                        <a:buClr>
                          <a:schemeClr val="tx2"/>
                        </a:buClr>
                        <a:buSzPct val="95000"/>
                        <a:buFont typeface="Wingdings" pitchFamily="2" charset="2"/>
                        <a:buChar char="v"/>
                        <a:tabLst/>
                      </a:pPr>
                      <a:r>
                        <a:rPr kumimoji="0" lang="en-US" sz="1100" b="0" i="0" u="none" strike="noStrike" cap="none" normalizeH="0" baseline="0" dirty="0">
                          <a:ln>
                            <a:noFill/>
                          </a:ln>
                          <a:solidFill>
                            <a:schemeClr val="tx1"/>
                          </a:solidFill>
                          <a:effectLst/>
                          <a:latin typeface="Times New Roman" pitchFamily="18" charset="0"/>
                        </a:rPr>
                        <a:t>Emergency Room</a:t>
                      </a:r>
                    </a:p>
                  </a:txBody>
                  <a:tcPr marL="51431" marR="51431" marT="25715" marB="2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1884">
                <a:tc>
                  <a:txBody>
                    <a:bodyPr/>
                    <a:lstStyle/>
                    <a:p>
                      <a:pPr marL="0" marR="0" lvl="0" indent="0" algn="l" defTabSz="823913"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en-US" sz="1100" b="0" i="0" u="none" strike="noStrike" cap="none" normalizeH="0" baseline="0" dirty="0">
                          <a:ln>
                            <a:noFill/>
                          </a:ln>
                          <a:solidFill>
                            <a:schemeClr val="tx1"/>
                          </a:solidFill>
                          <a:effectLst/>
                          <a:latin typeface="Times New Roman" pitchFamily="18" charset="0"/>
                        </a:rPr>
                        <a:t>Handicap Bathroom</a:t>
                      </a:r>
                    </a:p>
                  </a:txBody>
                  <a:tcPr marL="51431" marR="51431" marT="25715" marB="2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23913"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en-US" sz="1100" b="1" i="0" u="sng" strike="noStrike" cap="none" normalizeH="0" baseline="0" dirty="0">
                          <a:ln>
                            <a:noFill/>
                          </a:ln>
                          <a:solidFill>
                            <a:schemeClr val="tx2"/>
                          </a:solidFill>
                          <a:effectLst/>
                          <a:latin typeface="Times New Roman" pitchFamily="18" charset="0"/>
                        </a:rPr>
                        <a:t>Sample Location</a:t>
                      </a:r>
                      <a:r>
                        <a:rPr kumimoji="0" lang="en-US" sz="1100" b="0" i="0" u="none" strike="noStrike" cap="none" normalizeH="0" baseline="0" dirty="0">
                          <a:ln>
                            <a:noFill/>
                          </a:ln>
                          <a:solidFill>
                            <a:schemeClr val="tx1"/>
                          </a:solidFill>
                          <a:effectLst/>
                          <a:latin typeface="Times New Roman" pitchFamily="18" charset="0"/>
                        </a:rPr>
                        <a:t>:</a:t>
                      </a:r>
                    </a:p>
                    <a:p>
                      <a:pPr marL="0" marR="0" lvl="0" indent="0" algn="l" defTabSz="823913" rtl="0" eaLnBrk="0" fontAlgn="base" latinLnBrk="0" hangingPunct="0">
                        <a:lnSpc>
                          <a:spcPct val="100000"/>
                        </a:lnSpc>
                        <a:spcBef>
                          <a:spcPct val="20000"/>
                        </a:spcBef>
                        <a:spcAft>
                          <a:spcPct val="0"/>
                        </a:spcAft>
                        <a:buClr>
                          <a:schemeClr val="tx2"/>
                        </a:buClr>
                        <a:buSzPct val="95000"/>
                        <a:buFont typeface="Wingdings" pitchFamily="2" charset="2"/>
                        <a:buChar char="v"/>
                        <a:tabLst/>
                      </a:pPr>
                      <a:r>
                        <a:rPr kumimoji="0" lang="en-US" sz="1100" b="0" i="0" u="none" strike="noStrike" cap="none" normalizeH="0" baseline="0" dirty="0">
                          <a:ln>
                            <a:noFill/>
                          </a:ln>
                          <a:solidFill>
                            <a:schemeClr val="tx1"/>
                          </a:solidFill>
                          <a:effectLst/>
                          <a:latin typeface="Times New Roman" pitchFamily="18" charset="0"/>
                        </a:rPr>
                        <a:t> Main Lobby</a:t>
                      </a:r>
                    </a:p>
                    <a:p>
                      <a:pPr marL="0" marR="0" lvl="0" indent="0" algn="l" defTabSz="823913" rtl="0" eaLnBrk="0" fontAlgn="base" latinLnBrk="0" hangingPunct="0">
                        <a:lnSpc>
                          <a:spcPct val="100000"/>
                        </a:lnSpc>
                        <a:spcBef>
                          <a:spcPct val="20000"/>
                        </a:spcBef>
                        <a:spcAft>
                          <a:spcPct val="0"/>
                        </a:spcAft>
                        <a:buClr>
                          <a:schemeClr val="tx2"/>
                        </a:buClr>
                        <a:buSzPct val="95000"/>
                        <a:buFont typeface="Wingdings" pitchFamily="2" charset="2"/>
                        <a:buChar char="v"/>
                        <a:tabLst/>
                      </a:pPr>
                      <a:r>
                        <a:rPr kumimoji="0" lang="en-US" sz="1100" b="0" i="0" u="none" strike="noStrike" cap="none" normalizeH="0" baseline="0" dirty="0">
                          <a:ln>
                            <a:noFill/>
                          </a:ln>
                          <a:solidFill>
                            <a:schemeClr val="tx1"/>
                          </a:solidFill>
                          <a:effectLst/>
                          <a:latin typeface="Times New Roman" pitchFamily="18" charset="0"/>
                        </a:rPr>
                        <a:t> By Visitor Elevator</a:t>
                      </a:r>
                    </a:p>
                  </a:txBody>
                  <a:tcPr marL="51431" marR="51431" marT="25715" marB="2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39348">
                <a:tc>
                  <a:txBody>
                    <a:bodyPr/>
                    <a:lstStyle/>
                    <a:p>
                      <a:pPr marL="0" marR="0" lvl="0" indent="0" algn="l" defTabSz="823913"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en-US" sz="1100" b="0" i="0" u="none" strike="noStrike" cap="none" normalizeH="0" baseline="0" dirty="0">
                          <a:ln>
                            <a:noFill/>
                          </a:ln>
                          <a:solidFill>
                            <a:schemeClr val="tx1"/>
                          </a:solidFill>
                          <a:effectLst/>
                          <a:latin typeface="Times New Roman" pitchFamily="18" charset="0"/>
                        </a:rPr>
                        <a:t>A TDD device to assist the hearing impaired with making phone calls</a:t>
                      </a:r>
                    </a:p>
                    <a:p>
                      <a:pPr marL="0" marR="0" lvl="0" indent="0" algn="l" defTabSz="823913" rtl="0" eaLnBrk="0" fontAlgn="base" latinLnBrk="0" hangingPunct="0">
                        <a:lnSpc>
                          <a:spcPct val="100000"/>
                        </a:lnSpc>
                        <a:spcBef>
                          <a:spcPct val="20000"/>
                        </a:spcBef>
                        <a:spcAft>
                          <a:spcPct val="0"/>
                        </a:spcAft>
                        <a:buClr>
                          <a:srgbClr val="0BD0D9"/>
                        </a:buClr>
                        <a:buSzPct val="95000"/>
                        <a:buFont typeface="Wingdings 2" pitchFamily="18" charset="2"/>
                        <a:buNone/>
                        <a:tabLst/>
                      </a:pPr>
                      <a:endParaRPr kumimoji="0" lang="en-US" sz="1100" b="0" i="0" u="none" strike="noStrike" cap="none" normalizeH="0" baseline="0" dirty="0">
                        <a:ln>
                          <a:noFill/>
                        </a:ln>
                        <a:solidFill>
                          <a:schemeClr val="tx1"/>
                        </a:solidFill>
                        <a:effectLst/>
                        <a:latin typeface="Times New Roman" pitchFamily="18" charset="0"/>
                      </a:endParaRPr>
                    </a:p>
                  </a:txBody>
                  <a:tcPr marL="51431" marR="51431" marT="25715" marB="2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23913" rtl="0" eaLnBrk="0" fontAlgn="base" latinLnBrk="0" hangingPunct="0">
                        <a:lnSpc>
                          <a:spcPct val="100000"/>
                        </a:lnSpc>
                        <a:spcBef>
                          <a:spcPct val="20000"/>
                        </a:spcBef>
                        <a:spcAft>
                          <a:spcPct val="0"/>
                        </a:spcAft>
                        <a:buClr>
                          <a:srgbClr val="0BD0D9"/>
                        </a:buClr>
                        <a:buSzPct val="95000"/>
                        <a:buFont typeface="Wingdings 2" pitchFamily="18" charset="2"/>
                        <a:buNone/>
                        <a:tabLst/>
                      </a:pPr>
                      <a:r>
                        <a:rPr kumimoji="0" lang="en-US" sz="1100" b="1" i="0" u="sng" strike="noStrike" cap="none" normalizeH="0" baseline="0" dirty="0">
                          <a:ln>
                            <a:noFill/>
                          </a:ln>
                          <a:solidFill>
                            <a:schemeClr val="tx2"/>
                          </a:solidFill>
                          <a:effectLst/>
                          <a:latin typeface="Times New Roman" pitchFamily="18" charset="0"/>
                        </a:rPr>
                        <a:t>Sample Location</a:t>
                      </a:r>
                      <a:r>
                        <a:rPr kumimoji="0" lang="en-US" sz="1100" b="0" i="0" u="none" strike="noStrike" cap="none" normalizeH="0" baseline="0" dirty="0">
                          <a:ln>
                            <a:noFill/>
                          </a:ln>
                          <a:solidFill>
                            <a:schemeClr val="tx1"/>
                          </a:solidFill>
                          <a:effectLst/>
                          <a:latin typeface="Times New Roman" pitchFamily="18" charset="0"/>
                        </a:rPr>
                        <a:t>:</a:t>
                      </a:r>
                    </a:p>
                    <a:p>
                      <a:pPr marL="0" marR="0" lvl="0" indent="0" algn="l" defTabSz="823913" rtl="0" eaLnBrk="0" fontAlgn="base" latinLnBrk="0" hangingPunct="0">
                        <a:lnSpc>
                          <a:spcPct val="100000"/>
                        </a:lnSpc>
                        <a:spcBef>
                          <a:spcPct val="20000"/>
                        </a:spcBef>
                        <a:spcAft>
                          <a:spcPct val="0"/>
                        </a:spcAft>
                        <a:buClr>
                          <a:schemeClr val="tx2"/>
                        </a:buClr>
                        <a:buSzPct val="95000"/>
                        <a:buFont typeface="Wingdings" pitchFamily="2" charset="2"/>
                        <a:buChar char="v"/>
                        <a:tabLst/>
                      </a:pPr>
                      <a:r>
                        <a:rPr kumimoji="0" lang="en-US" sz="1100" b="0" i="0" u="none" strike="noStrike" cap="none" normalizeH="0" baseline="0" dirty="0">
                          <a:ln>
                            <a:noFill/>
                          </a:ln>
                          <a:solidFill>
                            <a:schemeClr val="tx1"/>
                          </a:solidFill>
                          <a:effectLst/>
                          <a:latin typeface="Times New Roman" pitchFamily="18" charset="0"/>
                        </a:rPr>
                        <a:t> Emergency Room  </a:t>
                      </a:r>
                    </a:p>
                    <a:p>
                      <a:pPr marL="0" marR="0" lvl="0" indent="0" algn="l" defTabSz="823913" rtl="0" eaLnBrk="0" fontAlgn="base" latinLnBrk="0" hangingPunct="0">
                        <a:lnSpc>
                          <a:spcPct val="100000"/>
                        </a:lnSpc>
                        <a:spcBef>
                          <a:spcPts val="0"/>
                        </a:spcBef>
                        <a:spcAft>
                          <a:spcPct val="0"/>
                        </a:spcAft>
                        <a:buClr>
                          <a:schemeClr val="tx2"/>
                        </a:buClr>
                        <a:buSzPct val="95000"/>
                        <a:buFont typeface="Wingdings" pitchFamily="2" charset="2"/>
                        <a:buChar char="v"/>
                        <a:tabLst/>
                      </a:pPr>
                      <a:r>
                        <a:rPr kumimoji="0" lang="en-US" sz="1100" b="0" i="0" u="none" strike="noStrike" cap="none" normalizeH="0" baseline="0" dirty="0">
                          <a:ln>
                            <a:noFill/>
                          </a:ln>
                          <a:solidFill>
                            <a:schemeClr val="tx1"/>
                          </a:solidFill>
                          <a:effectLst/>
                          <a:latin typeface="Times New Roman" pitchFamily="18" charset="0"/>
                        </a:rPr>
                        <a:t> PBX office has </a:t>
                      </a:r>
                    </a:p>
                    <a:p>
                      <a:pPr marL="0" marR="0" lvl="0" indent="0" algn="l" defTabSz="823913" rtl="0" eaLnBrk="0" fontAlgn="base" latinLnBrk="0" hangingPunct="0">
                        <a:lnSpc>
                          <a:spcPct val="100000"/>
                        </a:lnSpc>
                        <a:spcBef>
                          <a:spcPts val="0"/>
                        </a:spcBef>
                        <a:spcAft>
                          <a:spcPct val="0"/>
                        </a:spcAft>
                        <a:buClr>
                          <a:srgbClr val="0BD0D9"/>
                        </a:buClr>
                        <a:buSzPct val="95000"/>
                        <a:buFont typeface="Wingdings 2" pitchFamily="18" charset="2"/>
                        <a:buNone/>
                        <a:tabLst/>
                      </a:pPr>
                      <a:r>
                        <a:rPr kumimoji="0" lang="en-US" sz="1100" b="0" i="0" u="none" strike="noStrike" cap="none" normalizeH="0" baseline="0" dirty="0">
                          <a:ln>
                            <a:noFill/>
                          </a:ln>
                          <a:solidFill>
                            <a:schemeClr val="tx1"/>
                          </a:solidFill>
                          <a:effectLst/>
                          <a:latin typeface="Times New Roman" pitchFamily="18" charset="0"/>
                        </a:rPr>
                        <a:t>    one for patient use</a:t>
                      </a:r>
                    </a:p>
                  </a:txBody>
                  <a:tcPr marL="51431" marR="51431" marT="25715" marB="2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76817" name="Picture 17" descr="restroom"/>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3637268" y="2800376"/>
            <a:ext cx="387548" cy="412552"/>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18" name="Picture 18" descr="fountain"/>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3614943" y="2072701"/>
            <a:ext cx="409873" cy="343793"/>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19" name="Picture 19" descr="IMG20045"/>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3512047" y="3782086"/>
            <a:ext cx="504528" cy="312539"/>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820" name="Rectangle 20"/>
          <p:cNvSpPr>
            <a:spLocks noChangeArrowheads="1"/>
          </p:cNvSpPr>
          <p:nvPr/>
        </p:nvSpPr>
        <p:spPr bwMode="auto">
          <a:xfrm>
            <a:off x="146349" y="890800"/>
            <a:ext cx="8676104" cy="58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1433" tIns="25717" rIns="51433" bIns="25717"/>
          <a:lstStyle/>
          <a:p>
            <a:pPr marL="228600" indent="-228600" eaLnBrk="0" hangingPunct="0">
              <a:buClr>
                <a:schemeClr val="accent1"/>
              </a:buClr>
              <a:buSzPct val="95000"/>
              <a:buFont typeface="Wingdings" panose="05000000000000000000" pitchFamily="2" charset="2"/>
              <a:buChar char="§"/>
            </a:pPr>
            <a:r>
              <a:rPr lang="en-US" sz="2400" b="1" dirty="0">
                <a:latin typeface="+mj-lt"/>
              </a:rPr>
              <a:t> </a:t>
            </a:r>
            <a:r>
              <a:rPr lang="en-US" sz="2000" b="1" dirty="0">
                <a:latin typeface="+mj-lt"/>
              </a:rPr>
              <a:t>Provide assistance to individuals with disabilities.</a:t>
            </a:r>
          </a:p>
          <a:p>
            <a:pPr marL="228600" indent="-228600" eaLnBrk="0" hangingPunct="0">
              <a:buClr>
                <a:schemeClr val="accent1"/>
              </a:buClr>
              <a:buSzPct val="95000"/>
              <a:buFont typeface="Wingdings" panose="05000000000000000000" pitchFamily="2" charset="2"/>
              <a:buChar char="§"/>
            </a:pPr>
            <a:r>
              <a:rPr lang="en-US" sz="2000" dirty="0">
                <a:latin typeface="+mj-lt"/>
              </a:rPr>
              <a:t> If you are not able to provide assistance, </a:t>
            </a:r>
            <a:r>
              <a:rPr lang="en-US" sz="2000" b="1" i="1" dirty="0">
                <a:solidFill>
                  <a:schemeClr val="tx2"/>
                </a:solidFill>
                <a:latin typeface="+mj-lt"/>
              </a:rPr>
              <a:t>please get someone who can.</a:t>
            </a:r>
          </a:p>
        </p:txBody>
      </p:sp>
      <p:sp>
        <p:nvSpPr>
          <p:cNvPr id="2" name="TextBox 1"/>
          <p:cNvSpPr txBox="1"/>
          <p:nvPr/>
        </p:nvSpPr>
        <p:spPr>
          <a:xfrm>
            <a:off x="273612" y="115909"/>
            <a:ext cx="6213560" cy="584775"/>
          </a:xfrm>
          <a:prstGeom prst="rect">
            <a:avLst/>
          </a:prstGeom>
          <a:noFill/>
        </p:spPr>
        <p:txBody>
          <a:bodyPr wrap="none" rtlCol="0">
            <a:spAutoFit/>
          </a:bodyPr>
          <a:lstStyle/>
          <a:p>
            <a:r>
              <a:rPr lang="en-US" sz="3200" b="1" dirty="0">
                <a:solidFill>
                  <a:schemeClr val="tx2"/>
                </a:solidFill>
                <a:latin typeface="+mj-lt"/>
              </a:rPr>
              <a:t>Location of Handicap Facilities</a:t>
            </a:r>
          </a:p>
        </p:txBody>
      </p:sp>
    </p:spTree>
    <p:custDataLst>
      <p:tags r:id="rId1"/>
    </p:custDataLst>
    <p:extLst>
      <p:ext uri="{BB962C8B-B14F-4D97-AF65-F5344CB8AC3E}">
        <p14:creationId xmlns:p14="http://schemas.microsoft.com/office/powerpoint/2010/main" val="1225946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369279" y="214311"/>
            <a:ext cx="3666390" cy="428625"/>
          </a:xfrm>
        </p:spPr>
        <p:txBody>
          <a:bodyPr>
            <a:noAutofit/>
          </a:bodyPr>
          <a:lstStyle/>
          <a:p>
            <a:r>
              <a:rPr lang="en-US" sz="3200" b="1" dirty="0">
                <a:effectLst/>
              </a:rPr>
              <a:t>Visitor Policy</a:t>
            </a:r>
          </a:p>
        </p:txBody>
      </p:sp>
      <p:sp>
        <p:nvSpPr>
          <p:cNvPr id="129027" name="Rectangle 3"/>
          <p:cNvSpPr>
            <a:spLocks noGrp="1" noChangeArrowheads="1"/>
          </p:cNvSpPr>
          <p:nvPr>
            <p:ph idx="1"/>
          </p:nvPr>
        </p:nvSpPr>
        <p:spPr>
          <a:xfrm>
            <a:off x="226090" y="960166"/>
            <a:ext cx="8698472" cy="2828925"/>
          </a:xfrm>
        </p:spPr>
        <p:txBody>
          <a:bodyPr>
            <a:noAutofit/>
          </a:bodyPr>
          <a:lstStyle/>
          <a:p>
            <a:pPr>
              <a:lnSpc>
                <a:spcPct val="90000"/>
              </a:lnSpc>
              <a:buSzPct val="100000"/>
            </a:pPr>
            <a:r>
              <a:rPr lang="en-US" sz="1800" dirty="0"/>
              <a:t>Holy Cross will not restrict, limit, or deny visitation privileges on the basis of the following: Race, Color, National Origin, Religion, Sex, Sexual Orientation, or Disability.</a:t>
            </a:r>
          </a:p>
          <a:p>
            <a:pPr>
              <a:lnSpc>
                <a:spcPct val="90000"/>
              </a:lnSpc>
            </a:pPr>
            <a:r>
              <a:rPr lang="en-US" sz="1800" b="1" dirty="0"/>
              <a:t>General Guidelines </a:t>
            </a:r>
            <a:r>
              <a:rPr lang="en-US" sz="1800" dirty="0"/>
              <a:t>(see Policy on Visitors to Hospital to see complete list)</a:t>
            </a:r>
          </a:p>
          <a:p>
            <a:pPr>
              <a:lnSpc>
                <a:spcPct val="90000"/>
              </a:lnSpc>
              <a:buSzPct val="100000"/>
            </a:pPr>
            <a:r>
              <a:rPr lang="en-US" sz="1800" dirty="0"/>
              <a:t>To optimize patient’s ability to rest, the hospital recommends visiting between 11:00am – 8:00pm </a:t>
            </a:r>
          </a:p>
          <a:p>
            <a:pPr>
              <a:lnSpc>
                <a:spcPct val="90000"/>
              </a:lnSpc>
            </a:pPr>
            <a:r>
              <a:rPr lang="en-US" sz="1800" dirty="0"/>
              <a:t>Patient care is our first priority. In the best interest of patient care, the physician, licensed independent provider or the nursing supervisor or nurse manager may, at any time, restrict visitors to a patient or restrict the number of visitors.</a:t>
            </a:r>
          </a:p>
          <a:p>
            <a:pPr>
              <a:lnSpc>
                <a:spcPct val="90000"/>
              </a:lnSpc>
            </a:pPr>
            <a:r>
              <a:rPr lang="en-US" sz="1600" b="1" dirty="0">
                <a:solidFill>
                  <a:schemeClr val="accent1"/>
                </a:solidFill>
              </a:rPr>
              <a:t>NOTE: See Visitor Policy on visitor restriction regarding Covid-19 (access </a:t>
            </a:r>
            <a:r>
              <a:rPr lang="en-US" sz="1600" b="1" dirty="0" err="1">
                <a:solidFill>
                  <a:schemeClr val="accent1"/>
                </a:solidFill>
              </a:rPr>
              <a:t>PolicyStat</a:t>
            </a:r>
            <a:r>
              <a:rPr lang="en-US" sz="1600" b="1" dirty="0">
                <a:solidFill>
                  <a:schemeClr val="accent1"/>
                </a:solidFill>
              </a:rPr>
              <a: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6018" y="21430"/>
            <a:ext cx="814388" cy="814388"/>
          </a:xfrm>
          <a:prstGeom prst="rect">
            <a:avLst/>
          </a:prstGeom>
        </p:spPr>
      </p:pic>
      <p:sp>
        <p:nvSpPr>
          <p:cNvPr id="2" name="TextBox 1">
            <a:extLst>
              <a:ext uri="{FF2B5EF4-FFF2-40B4-BE49-F238E27FC236}">
                <a16:creationId xmlns:a16="http://schemas.microsoft.com/office/drawing/2014/main" id="{F951A9E5-5EB0-45A0-8013-4DB926939AD3}"/>
              </a:ext>
            </a:extLst>
          </p:cNvPr>
          <p:cNvSpPr txBox="1"/>
          <p:nvPr/>
        </p:nvSpPr>
        <p:spPr>
          <a:xfrm>
            <a:off x="226090" y="3814002"/>
            <a:ext cx="8083897" cy="738664"/>
          </a:xfrm>
          <a:prstGeom prst="rect">
            <a:avLst/>
          </a:prstGeom>
          <a:noFill/>
        </p:spPr>
        <p:txBody>
          <a:bodyPr wrap="square" rtlCol="0">
            <a:spAutoFit/>
          </a:bodyPr>
          <a:lstStyle/>
          <a:p>
            <a:r>
              <a:rPr lang="en-US" sz="1400" dirty="0"/>
              <a:t>Recognizing that patient support from a family member or friend contributes to patient experience, safety and healing, we desire to balance these important elements with the need to protect patients and Colleagues from unnecessary exposure to COVID-19.</a:t>
            </a:r>
            <a:endParaRPr lang="en-US" sz="1400" dirty="0">
              <a:solidFill>
                <a:srgbClr val="443D3E"/>
              </a:solidFill>
            </a:endParaRPr>
          </a:p>
        </p:txBody>
      </p:sp>
    </p:spTree>
    <p:custDataLst>
      <p:tags r:id="rId1"/>
    </p:custDataLst>
    <p:extLst>
      <p:ext uri="{BB962C8B-B14F-4D97-AF65-F5344CB8AC3E}">
        <p14:creationId xmlns:p14="http://schemas.microsoft.com/office/powerpoint/2010/main" val="2186088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69AA7E-E95D-45F3-9C4B-C0243049634D}"/>
              </a:ext>
            </a:extLst>
          </p:cNvPr>
          <p:cNvSpPr>
            <a:spLocks noGrp="1"/>
          </p:cNvSpPr>
          <p:nvPr>
            <p:ph type="title"/>
          </p:nvPr>
        </p:nvSpPr>
        <p:spPr>
          <a:xfrm>
            <a:off x="1652203" y="2063399"/>
            <a:ext cx="6283886" cy="1345694"/>
          </a:xfrm>
        </p:spPr>
        <p:txBody>
          <a:bodyPr anchor="ctr">
            <a:normAutofit/>
          </a:bodyPr>
          <a:lstStyle/>
          <a:p>
            <a:r>
              <a:rPr lang="en-US" sz="3600" b="1" dirty="0"/>
              <a:t>About Holy Cross Health</a:t>
            </a:r>
          </a:p>
        </p:txBody>
      </p:sp>
    </p:spTree>
    <p:custDataLst>
      <p:tags r:id="rId1"/>
    </p:custDataLst>
    <p:extLst>
      <p:ext uri="{BB962C8B-B14F-4D97-AF65-F5344CB8AC3E}">
        <p14:creationId xmlns:p14="http://schemas.microsoft.com/office/powerpoint/2010/main" val="889131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b="1" dirty="0"/>
              <a:t>Where to find Holy Cross Policies</a:t>
            </a:r>
          </a:p>
        </p:txBody>
      </p:sp>
      <p:sp>
        <p:nvSpPr>
          <p:cNvPr id="11" name="Content Placeholder 10">
            <a:extLst>
              <a:ext uri="{FF2B5EF4-FFF2-40B4-BE49-F238E27FC236}">
                <a16:creationId xmlns:a16="http://schemas.microsoft.com/office/drawing/2014/main" id="{17A2B534-AD8F-4BF8-98C6-6C42ACD6C01C}"/>
              </a:ext>
            </a:extLst>
          </p:cNvPr>
          <p:cNvSpPr>
            <a:spLocks noGrp="1"/>
          </p:cNvSpPr>
          <p:nvPr>
            <p:ph idx="1"/>
          </p:nvPr>
        </p:nvSpPr>
        <p:spPr>
          <a:xfrm>
            <a:off x="308951" y="1138540"/>
            <a:ext cx="7992406" cy="3394472"/>
          </a:xfrm>
        </p:spPr>
        <p:txBody>
          <a:bodyPr/>
          <a:lstStyle/>
          <a:p>
            <a:pPr marL="288925" indent="-288925">
              <a:buAutoNum type="arabicPeriod"/>
            </a:pPr>
            <a:r>
              <a:rPr lang="en-US" dirty="0"/>
              <a:t>From the </a:t>
            </a:r>
            <a:r>
              <a:rPr lang="en-US" dirty="0" err="1"/>
              <a:t>ZenWorks</a:t>
            </a:r>
            <a:r>
              <a:rPr lang="en-US" dirty="0"/>
              <a:t> window, click the</a:t>
            </a:r>
            <a:r>
              <a:rPr lang="en-US" i="1" dirty="0"/>
              <a:t> </a:t>
            </a:r>
            <a:r>
              <a:rPr lang="en-US" i="1" dirty="0" err="1"/>
              <a:t>PolicyStat</a:t>
            </a:r>
            <a:r>
              <a:rPr lang="en-US" i="1" dirty="0"/>
              <a:t> </a:t>
            </a:r>
            <a:endParaRPr lang="en-US" dirty="0"/>
          </a:p>
          <a:p>
            <a:pPr marL="288925" indent="-288925">
              <a:buFont typeface="+mj-lt"/>
              <a:buAutoNum type="arabicPeriod"/>
            </a:pPr>
            <a:r>
              <a:rPr lang="en-US" dirty="0"/>
              <a:t>On the Search bar, enter a keyword to search a policy. For example:</a:t>
            </a:r>
          </a:p>
        </p:txBody>
      </p:sp>
      <p:pic>
        <p:nvPicPr>
          <p:cNvPr id="4" name="Picture 3" descr="Logo&#10;&#10;Description automatically generated">
            <a:extLst>
              <a:ext uri="{FF2B5EF4-FFF2-40B4-BE49-F238E27FC236}">
                <a16:creationId xmlns:a16="http://schemas.microsoft.com/office/drawing/2014/main" id="{2D5B512D-1E25-5E87-CE5C-B402D07AC7DF}"/>
              </a:ext>
            </a:extLst>
          </p:cNvPr>
          <p:cNvPicPr>
            <a:picLocks noChangeAspect="1"/>
          </p:cNvPicPr>
          <p:nvPr/>
        </p:nvPicPr>
        <p:blipFill>
          <a:blip r:embed="rId4"/>
          <a:stretch>
            <a:fillRect/>
          </a:stretch>
        </p:blipFill>
        <p:spPr>
          <a:xfrm>
            <a:off x="7790770" y="963686"/>
            <a:ext cx="705645" cy="785154"/>
          </a:xfrm>
          <a:prstGeom prst="rect">
            <a:avLst/>
          </a:prstGeom>
        </p:spPr>
      </p:pic>
      <p:pic>
        <p:nvPicPr>
          <p:cNvPr id="9" name="Picture 8">
            <a:extLst>
              <a:ext uri="{FF2B5EF4-FFF2-40B4-BE49-F238E27FC236}">
                <a16:creationId xmlns:a16="http://schemas.microsoft.com/office/drawing/2014/main" id="{E3583DA1-7AE6-5F63-29A4-B750E49F7098}"/>
              </a:ext>
            </a:extLst>
          </p:cNvPr>
          <p:cNvPicPr>
            <a:picLocks noChangeAspect="1"/>
          </p:cNvPicPr>
          <p:nvPr/>
        </p:nvPicPr>
        <p:blipFill>
          <a:blip r:embed="rId5"/>
          <a:stretch>
            <a:fillRect/>
          </a:stretch>
        </p:blipFill>
        <p:spPr>
          <a:xfrm>
            <a:off x="587829" y="2571750"/>
            <a:ext cx="7257682" cy="636727"/>
          </a:xfrm>
          <a:prstGeom prst="rect">
            <a:avLst/>
          </a:prstGeom>
        </p:spPr>
      </p:pic>
    </p:spTree>
    <p:custDataLst>
      <p:tags r:id="rId1"/>
    </p:custDataLst>
    <p:extLst>
      <p:ext uri="{BB962C8B-B14F-4D97-AF65-F5344CB8AC3E}">
        <p14:creationId xmlns:p14="http://schemas.microsoft.com/office/powerpoint/2010/main" val="2687912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415C901-039D-4058-80C7-5ABA400CDB06}"/>
              </a:ext>
            </a:extLst>
          </p:cNvPr>
          <p:cNvSpPr/>
          <p:nvPr/>
        </p:nvSpPr>
        <p:spPr>
          <a:xfrm>
            <a:off x="2897131" y="1541827"/>
            <a:ext cx="1520720" cy="1495892"/>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5"/>
                </a:solidFill>
              </a:rPr>
              <a:t>Certified Languages</a:t>
            </a:r>
          </a:p>
        </p:txBody>
      </p:sp>
      <p:sp>
        <p:nvSpPr>
          <p:cNvPr id="5" name="Oval 4">
            <a:extLst>
              <a:ext uri="{FF2B5EF4-FFF2-40B4-BE49-F238E27FC236}">
                <a16:creationId xmlns:a16="http://schemas.microsoft.com/office/drawing/2014/main" id="{966DA334-7569-42CB-95CD-419F4AC26092}"/>
              </a:ext>
            </a:extLst>
          </p:cNvPr>
          <p:cNvSpPr/>
          <p:nvPr/>
        </p:nvSpPr>
        <p:spPr>
          <a:xfrm>
            <a:off x="4560738" y="808336"/>
            <a:ext cx="1577921" cy="1561760"/>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00B0F0"/>
                </a:solidFill>
              </a:rPr>
              <a:t>MARTTI</a:t>
            </a:r>
          </a:p>
        </p:txBody>
      </p:sp>
      <p:sp>
        <p:nvSpPr>
          <p:cNvPr id="6" name="Oval 5">
            <a:extLst>
              <a:ext uri="{FF2B5EF4-FFF2-40B4-BE49-F238E27FC236}">
                <a16:creationId xmlns:a16="http://schemas.microsoft.com/office/drawing/2014/main" id="{6D8E2964-D9A5-4A16-8604-F04921C189EB}"/>
              </a:ext>
            </a:extLst>
          </p:cNvPr>
          <p:cNvSpPr/>
          <p:nvPr/>
        </p:nvSpPr>
        <p:spPr>
          <a:xfrm>
            <a:off x="6304071" y="1530212"/>
            <a:ext cx="1520719" cy="149589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3"/>
                </a:solidFill>
              </a:rPr>
              <a:t>Questions</a:t>
            </a:r>
          </a:p>
        </p:txBody>
      </p:sp>
      <p:sp>
        <p:nvSpPr>
          <p:cNvPr id="19" name="Oval 18">
            <a:extLst>
              <a:ext uri="{FF2B5EF4-FFF2-40B4-BE49-F238E27FC236}">
                <a16:creationId xmlns:a16="http://schemas.microsoft.com/office/drawing/2014/main" id="{FC17936A-EE2B-4C30-A31C-496282D48B87}"/>
              </a:ext>
            </a:extLst>
          </p:cNvPr>
          <p:cNvSpPr/>
          <p:nvPr/>
        </p:nvSpPr>
        <p:spPr>
          <a:xfrm>
            <a:off x="1075222" y="796844"/>
            <a:ext cx="1656293" cy="1561761"/>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8F2EA2"/>
                </a:solidFill>
              </a:rPr>
              <a:t>Language Line Solutions</a:t>
            </a:r>
          </a:p>
        </p:txBody>
      </p:sp>
      <p:sp>
        <p:nvSpPr>
          <p:cNvPr id="23" name="Freeform: Shape 22" descr="timeline ">
            <a:extLst>
              <a:ext uri="{FF2B5EF4-FFF2-40B4-BE49-F238E27FC236}">
                <a16:creationId xmlns:a16="http://schemas.microsoft.com/office/drawing/2014/main" id="{7889103E-B405-4427-BC20-A3CA893D099A}"/>
              </a:ext>
            </a:extLst>
          </p:cNvPr>
          <p:cNvSpPr/>
          <p:nvPr/>
        </p:nvSpPr>
        <p:spPr>
          <a:xfrm flipH="1" flipV="1">
            <a:off x="1033816" y="1214737"/>
            <a:ext cx="6939221" cy="1807643"/>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rgbClr val="00B0F0"/>
              </a:gs>
              <a:gs pos="39000">
                <a:schemeClr val="accent5"/>
              </a:gs>
              <a:gs pos="18000">
                <a:schemeClr val="accent4"/>
              </a:gs>
              <a:gs pos="92000">
                <a:schemeClr val="accent3"/>
              </a:gs>
            </a:gsLst>
            <a:lin ang="10800000" scaled="0"/>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000" dirty="0">
              <a:solidFill>
                <a:schemeClr val="accent2"/>
              </a:solidFill>
            </a:endParaRPr>
          </a:p>
        </p:txBody>
      </p:sp>
      <p:sp>
        <p:nvSpPr>
          <p:cNvPr id="2" name="Oval 1" descr="timeline endpoints">
            <a:extLst>
              <a:ext uri="{FF2B5EF4-FFF2-40B4-BE49-F238E27FC236}">
                <a16:creationId xmlns:a16="http://schemas.microsoft.com/office/drawing/2014/main" id="{81AA7F01-98B3-49CE-A287-1B558536C306}"/>
              </a:ext>
            </a:extLst>
          </p:cNvPr>
          <p:cNvSpPr/>
          <p:nvPr/>
        </p:nvSpPr>
        <p:spPr>
          <a:xfrm>
            <a:off x="990090" y="2362328"/>
            <a:ext cx="163569" cy="163569"/>
          </a:xfrm>
          <a:prstGeom prst="ellipse">
            <a:avLst/>
          </a:prstGeom>
          <a:solidFill>
            <a:schemeClr val="accent4"/>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Oval 2" descr="timeline endpoints">
            <a:extLst>
              <a:ext uri="{FF2B5EF4-FFF2-40B4-BE49-F238E27FC236}">
                <a16:creationId xmlns:a16="http://schemas.microsoft.com/office/drawing/2014/main" id="{491CCD59-030F-4F79-9A33-EBC86A2EC9FE}"/>
              </a:ext>
            </a:extLst>
          </p:cNvPr>
          <p:cNvSpPr/>
          <p:nvPr/>
        </p:nvSpPr>
        <p:spPr>
          <a:xfrm>
            <a:off x="7860397" y="2362328"/>
            <a:ext cx="163569" cy="163569"/>
          </a:xfrm>
          <a:prstGeom prst="ellipse">
            <a:avLst/>
          </a:prstGeom>
          <a:solidFill>
            <a:srgbClr val="20A472"/>
          </a:solidFill>
          <a:ln w="76200">
            <a:solidFill>
              <a:srgbClr val="20A4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20A472"/>
              </a:solidFill>
            </a:endParaRPr>
          </a:p>
        </p:txBody>
      </p:sp>
      <p:sp>
        <p:nvSpPr>
          <p:cNvPr id="16" name="Text Placeholder 15">
            <a:extLst>
              <a:ext uri="{FF2B5EF4-FFF2-40B4-BE49-F238E27FC236}">
                <a16:creationId xmlns:a16="http://schemas.microsoft.com/office/drawing/2014/main" id="{B6086B1F-4F6D-4493-AE84-2520E93642DE}"/>
              </a:ext>
            </a:extLst>
          </p:cNvPr>
          <p:cNvSpPr>
            <a:spLocks noGrp="1"/>
          </p:cNvSpPr>
          <p:nvPr>
            <p:ph type="body" sz="quarter" idx="10"/>
          </p:nvPr>
        </p:nvSpPr>
        <p:spPr>
          <a:xfrm>
            <a:off x="889047" y="3170119"/>
            <a:ext cx="2037158" cy="355655"/>
          </a:xfrm>
        </p:spPr>
        <p:txBody>
          <a:bodyPr/>
          <a:lstStyle/>
          <a:p>
            <a:pPr>
              <a:spcAft>
                <a:spcPts val="0"/>
              </a:spcAft>
            </a:pPr>
            <a:r>
              <a:rPr lang="en-US" sz="1050" b="0" u="sng" dirty="0">
                <a:solidFill>
                  <a:srgbClr val="8F2EA2"/>
                </a:solidFill>
                <a:latin typeface="Lucida Sans" panose="020B0602030504020204" pitchFamily="34" charset="0"/>
                <a:ea typeface="Calibri" panose="020F0502020204030204" pitchFamily="34" charset="0"/>
              </a:rPr>
              <a:t>onsiterequests@fluentls.com</a:t>
            </a:r>
            <a:endParaRPr lang="en-US" sz="1050" b="0" dirty="0">
              <a:solidFill>
                <a:srgbClr val="8F2EA2"/>
              </a:solidFill>
              <a:latin typeface="Calibri" panose="020F0502020204030204" pitchFamily="34" charset="0"/>
              <a:ea typeface="Calibri" panose="020F0502020204030204" pitchFamily="34" charset="0"/>
            </a:endParaRPr>
          </a:p>
        </p:txBody>
      </p:sp>
      <p:sp>
        <p:nvSpPr>
          <p:cNvPr id="17" name="Text Placeholder 16">
            <a:extLst>
              <a:ext uri="{FF2B5EF4-FFF2-40B4-BE49-F238E27FC236}">
                <a16:creationId xmlns:a16="http://schemas.microsoft.com/office/drawing/2014/main" id="{6A44816B-378D-41B5-84D7-39CECE2E452E}"/>
              </a:ext>
            </a:extLst>
          </p:cNvPr>
          <p:cNvSpPr>
            <a:spLocks noGrp="1"/>
          </p:cNvSpPr>
          <p:nvPr>
            <p:ph type="body" sz="quarter" idx="11"/>
          </p:nvPr>
        </p:nvSpPr>
        <p:spPr>
          <a:xfrm>
            <a:off x="1243984" y="3444005"/>
            <a:ext cx="1408391" cy="1166699"/>
          </a:xfrm>
        </p:spPr>
        <p:txBody>
          <a:bodyPr/>
          <a:lstStyle/>
          <a:p>
            <a:r>
              <a:rPr lang="en-US" dirty="0"/>
              <a:t>Language Line Solutions is to request onsite American Sign Language Interpreter. You must contact email above to request 10 days in advance by filing out form (Can request from Guest Relations)</a:t>
            </a:r>
          </a:p>
          <a:p>
            <a:endParaRPr lang="en-US" dirty="0"/>
          </a:p>
        </p:txBody>
      </p:sp>
      <p:sp>
        <p:nvSpPr>
          <p:cNvPr id="18" name="Text Placeholder 17">
            <a:extLst>
              <a:ext uri="{FF2B5EF4-FFF2-40B4-BE49-F238E27FC236}">
                <a16:creationId xmlns:a16="http://schemas.microsoft.com/office/drawing/2014/main" id="{2EFC63F8-23B1-4F22-9868-15EB446170F3}"/>
              </a:ext>
            </a:extLst>
          </p:cNvPr>
          <p:cNvSpPr>
            <a:spLocks noGrp="1"/>
          </p:cNvSpPr>
          <p:nvPr>
            <p:ph type="body" sz="quarter" idx="12"/>
          </p:nvPr>
        </p:nvSpPr>
        <p:spPr>
          <a:xfrm>
            <a:off x="3009407" y="3170120"/>
            <a:ext cx="1471443" cy="397936"/>
          </a:xfrm>
        </p:spPr>
        <p:txBody>
          <a:bodyPr/>
          <a:lstStyle/>
          <a:p>
            <a:r>
              <a:rPr lang="en-US" sz="1050" dirty="0"/>
              <a:t>1-800-225-5254 Passcode: Holy CH</a:t>
            </a:r>
          </a:p>
        </p:txBody>
      </p:sp>
      <p:sp>
        <p:nvSpPr>
          <p:cNvPr id="20" name="Text Placeholder 19">
            <a:extLst>
              <a:ext uri="{FF2B5EF4-FFF2-40B4-BE49-F238E27FC236}">
                <a16:creationId xmlns:a16="http://schemas.microsoft.com/office/drawing/2014/main" id="{AA64E66E-DA3C-42CD-80D9-89BD3A8A401A}"/>
              </a:ext>
            </a:extLst>
          </p:cNvPr>
          <p:cNvSpPr>
            <a:spLocks noGrp="1"/>
          </p:cNvSpPr>
          <p:nvPr>
            <p:ph type="body" sz="quarter" idx="13"/>
          </p:nvPr>
        </p:nvSpPr>
        <p:spPr>
          <a:xfrm>
            <a:off x="2977403" y="3739325"/>
            <a:ext cx="1360175" cy="833337"/>
          </a:xfrm>
        </p:spPr>
        <p:txBody>
          <a:bodyPr/>
          <a:lstStyle/>
          <a:p>
            <a:r>
              <a:rPr lang="en-US" dirty="0"/>
              <a:t>Certified Languages is a telephone line to call for certified language interpretation, not including ASL</a:t>
            </a:r>
          </a:p>
        </p:txBody>
      </p:sp>
      <p:sp>
        <p:nvSpPr>
          <p:cNvPr id="21" name="Text Placeholder 20">
            <a:extLst>
              <a:ext uri="{FF2B5EF4-FFF2-40B4-BE49-F238E27FC236}">
                <a16:creationId xmlns:a16="http://schemas.microsoft.com/office/drawing/2014/main" id="{F5A6A695-5271-4895-88EF-663A3F593E59}"/>
              </a:ext>
            </a:extLst>
          </p:cNvPr>
          <p:cNvSpPr>
            <a:spLocks noGrp="1"/>
          </p:cNvSpPr>
          <p:nvPr>
            <p:ph type="body" sz="quarter" idx="14"/>
          </p:nvPr>
        </p:nvSpPr>
        <p:spPr>
          <a:xfrm>
            <a:off x="4971729" y="3170119"/>
            <a:ext cx="959630" cy="329641"/>
          </a:xfrm>
        </p:spPr>
        <p:txBody>
          <a:bodyPr/>
          <a:lstStyle/>
          <a:p>
            <a:r>
              <a:rPr lang="en-US" sz="1200" dirty="0"/>
              <a:t>App on iPad</a:t>
            </a:r>
          </a:p>
        </p:txBody>
      </p:sp>
      <p:sp>
        <p:nvSpPr>
          <p:cNvPr id="22" name="Text Placeholder 21">
            <a:extLst>
              <a:ext uri="{FF2B5EF4-FFF2-40B4-BE49-F238E27FC236}">
                <a16:creationId xmlns:a16="http://schemas.microsoft.com/office/drawing/2014/main" id="{93CA8393-83FA-4B7B-BF41-CB601BA16432}"/>
              </a:ext>
            </a:extLst>
          </p:cNvPr>
          <p:cNvSpPr>
            <a:spLocks noGrp="1"/>
          </p:cNvSpPr>
          <p:nvPr>
            <p:ph type="body" sz="quarter" idx="15"/>
          </p:nvPr>
        </p:nvSpPr>
        <p:spPr>
          <a:xfrm>
            <a:off x="4880597" y="3525774"/>
            <a:ext cx="1360175" cy="1492341"/>
          </a:xfrm>
        </p:spPr>
        <p:txBody>
          <a:bodyPr/>
          <a:lstStyle/>
          <a:p>
            <a:r>
              <a:rPr lang="en-US" dirty="0"/>
              <a:t>MARTTI, our preferred method, is a virtual app on our iPad used for all languages including ASL. MARTTI is located at each nurse's station, ER, </a:t>
            </a:r>
            <a:r>
              <a:rPr lang="en-US" dirty="0" err="1"/>
              <a:t>HealthPlex</a:t>
            </a:r>
            <a:r>
              <a:rPr lang="en-US" dirty="0"/>
              <a:t>, and most outpatient locations</a:t>
            </a:r>
          </a:p>
        </p:txBody>
      </p:sp>
      <p:sp>
        <p:nvSpPr>
          <p:cNvPr id="24" name="Text Placeholder 23">
            <a:extLst>
              <a:ext uri="{FF2B5EF4-FFF2-40B4-BE49-F238E27FC236}">
                <a16:creationId xmlns:a16="http://schemas.microsoft.com/office/drawing/2014/main" id="{3CD04606-2C05-4AC9-9F6C-C0E9EDF1BC26}"/>
              </a:ext>
            </a:extLst>
          </p:cNvPr>
          <p:cNvSpPr>
            <a:spLocks noGrp="1"/>
          </p:cNvSpPr>
          <p:nvPr>
            <p:ph type="body" sz="quarter" idx="16"/>
          </p:nvPr>
        </p:nvSpPr>
        <p:spPr>
          <a:xfrm>
            <a:off x="6513100" y="3170120"/>
            <a:ext cx="1347297" cy="397936"/>
          </a:xfrm>
        </p:spPr>
        <p:txBody>
          <a:bodyPr/>
          <a:lstStyle/>
          <a:p>
            <a:r>
              <a:rPr lang="en-US" sz="1050" dirty="0"/>
              <a:t>Guest Relations</a:t>
            </a:r>
            <a:br>
              <a:rPr lang="en-US" sz="1050" dirty="0">
                <a:solidFill>
                  <a:srgbClr val="FF00FF"/>
                </a:solidFill>
              </a:rPr>
            </a:br>
            <a:r>
              <a:rPr lang="en-US" sz="1050" dirty="0"/>
              <a:t>954.542.3024</a:t>
            </a:r>
          </a:p>
        </p:txBody>
      </p:sp>
      <p:sp>
        <p:nvSpPr>
          <p:cNvPr id="25" name="Text Placeholder 24">
            <a:extLst>
              <a:ext uri="{FF2B5EF4-FFF2-40B4-BE49-F238E27FC236}">
                <a16:creationId xmlns:a16="http://schemas.microsoft.com/office/drawing/2014/main" id="{DA3309B0-9F41-47B2-8F25-109874864183}"/>
              </a:ext>
            </a:extLst>
          </p:cNvPr>
          <p:cNvSpPr>
            <a:spLocks noGrp="1"/>
          </p:cNvSpPr>
          <p:nvPr>
            <p:ph type="body" sz="quarter" idx="17"/>
          </p:nvPr>
        </p:nvSpPr>
        <p:spPr>
          <a:xfrm>
            <a:off x="6524431" y="3750500"/>
            <a:ext cx="1417751" cy="960940"/>
          </a:xfrm>
        </p:spPr>
        <p:txBody>
          <a:bodyPr/>
          <a:lstStyle/>
          <a:p>
            <a:r>
              <a:rPr lang="en-US" dirty="0"/>
              <a:t>If you have any questions regarding these services, please do not hesitate to reach out to Guest Relations</a:t>
            </a:r>
          </a:p>
          <a:p>
            <a:endParaRPr lang="en-US" dirty="0"/>
          </a:p>
        </p:txBody>
      </p:sp>
      <p:sp>
        <p:nvSpPr>
          <p:cNvPr id="34" name="Title 33">
            <a:extLst>
              <a:ext uri="{FF2B5EF4-FFF2-40B4-BE49-F238E27FC236}">
                <a16:creationId xmlns:a16="http://schemas.microsoft.com/office/drawing/2014/main" id="{F28D01B5-A5BC-45A3-8718-13BDC694F21C}"/>
              </a:ext>
            </a:extLst>
          </p:cNvPr>
          <p:cNvSpPr>
            <a:spLocks noGrp="1"/>
          </p:cNvSpPr>
          <p:nvPr>
            <p:ph type="title"/>
          </p:nvPr>
        </p:nvSpPr>
        <p:spPr/>
        <p:txBody>
          <a:bodyPr/>
          <a:lstStyle/>
          <a:p>
            <a:r>
              <a:rPr lang="en-US" dirty="0"/>
              <a:t>Interpreter Services</a:t>
            </a:r>
          </a:p>
        </p:txBody>
      </p:sp>
    </p:spTree>
    <p:custDataLst>
      <p:tags r:id="rId1"/>
    </p:custDataLst>
    <p:extLst>
      <p:ext uri="{BB962C8B-B14F-4D97-AF65-F5344CB8AC3E}">
        <p14:creationId xmlns:p14="http://schemas.microsoft.com/office/powerpoint/2010/main" val="4230622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63751-9634-362C-59D5-5E468B266BEA}"/>
              </a:ext>
            </a:extLst>
          </p:cNvPr>
          <p:cNvSpPr>
            <a:spLocks noGrp="1"/>
          </p:cNvSpPr>
          <p:nvPr>
            <p:ph type="title"/>
          </p:nvPr>
        </p:nvSpPr>
        <p:spPr/>
        <p:txBody>
          <a:bodyPr/>
          <a:lstStyle/>
          <a:p>
            <a:r>
              <a:rPr lang="en-US" dirty="0"/>
              <a:t>MARTTI  </a:t>
            </a:r>
          </a:p>
        </p:txBody>
      </p:sp>
      <p:pic>
        <p:nvPicPr>
          <p:cNvPr id="8" name="Online Image Placeholder 7">
            <a:extLst>
              <a:ext uri="{FF2B5EF4-FFF2-40B4-BE49-F238E27FC236}">
                <a16:creationId xmlns:a16="http://schemas.microsoft.com/office/drawing/2014/main" id="{29E5A65A-AA26-0C75-CF5C-8967C24A758A}"/>
              </a:ext>
            </a:extLst>
          </p:cNvPr>
          <p:cNvPicPr>
            <a:picLocks noGrp="1" noChangeAspect="1"/>
          </p:cNvPicPr>
          <p:nvPr>
            <p:ph type="clipArt" sz="half" idx="1"/>
          </p:nvPr>
        </p:nvPicPr>
        <p:blipFill>
          <a:blip r:embed="rId4"/>
          <a:stretch>
            <a:fillRect/>
          </a:stretch>
        </p:blipFill>
        <p:spPr>
          <a:xfrm>
            <a:off x="90085" y="1200149"/>
            <a:ext cx="4634315" cy="3248097"/>
          </a:xfrm>
        </p:spPr>
      </p:pic>
      <p:sp>
        <p:nvSpPr>
          <p:cNvPr id="4" name="Text Placeholder 3">
            <a:extLst>
              <a:ext uri="{FF2B5EF4-FFF2-40B4-BE49-F238E27FC236}">
                <a16:creationId xmlns:a16="http://schemas.microsoft.com/office/drawing/2014/main" id="{56EF36C9-98A6-317B-87C6-3CE80A766679}"/>
              </a:ext>
            </a:extLst>
          </p:cNvPr>
          <p:cNvSpPr>
            <a:spLocks noGrp="1"/>
          </p:cNvSpPr>
          <p:nvPr>
            <p:ph type="body" sz="half" idx="2"/>
          </p:nvPr>
        </p:nvSpPr>
        <p:spPr/>
        <p:txBody>
          <a:bodyPr/>
          <a:lstStyle/>
          <a:p>
            <a:pPr marL="285750" marR="0" indent="-285750">
              <a:spcBef>
                <a:spcPts val="0"/>
              </a:spcBef>
              <a:spcAft>
                <a:spcPts val="0"/>
              </a:spcAft>
              <a:buFont typeface="Wingdings" panose="05000000000000000000" pitchFamily="2" charset="2"/>
              <a:buChar char="v"/>
            </a:pPr>
            <a:r>
              <a:rPr lang="en-US" sz="1800" dirty="0">
                <a:solidFill>
                  <a:srgbClr val="000000"/>
                </a:solidFill>
                <a:latin typeface="Aptos" panose="020B0004020202020204" pitchFamily="34" charset="0"/>
                <a:ea typeface="Times New Roman" panose="02020603050405020304" pitchFamily="18" charset="0"/>
              </a:rPr>
              <a:t>U</a:t>
            </a:r>
            <a:r>
              <a:rPr lang="en-US" sz="1800" dirty="0">
                <a:solidFill>
                  <a:srgbClr val="000000"/>
                </a:solidFill>
                <a:effectLst/>
                <a:latin typeface="Aptos" panose="020B0004020202020204" pitchFamily="34" charset="0"/>
                <a:ea typeface="Times New Roman" panose="02020603050405020304" pitchFamily="18" charset="0"/>
              </a:rPr>
              <a:t>se the link below to access Martti on the web through any web browser that has a speaker and camera.  </a:t>
            </a:r>
          </a:p>
          <a:p>
            <a:pPr marL="285750" marR="0" indent="-285750">
              <a:spcBef>
                <a:spcPts val="0"/>
              </a:spcBef>
              <a:spcAft>
                <a:spcPts val="0"/>
              </a:spcAft>
              <a:buFont typeface="Wingdings" panose="05000000000000000000" pitchFamily="2" charset="2"/>
              <a:buChar char="v"/>
            </a:pPr>
            <a:r>
              <a:rPr lang="en-US" sz="1800" dirty="0">
                <a:solidFill>
                  <a:srgbClr val="000000"/>
                </a:solidFill>
                <a:effectLst/>
                <a:latin typeface="Aptos" panose="020B0004020202020204" pitchFamily="34" charset="0"/>
                <a:ea typeface="Times New Roman" panose="02020603050405020304" pitchFamily="18" charset="0"/>
              </a:rPr>
              <a:t>Any user ID can be used, ID is located on the iPad. </a:t>
            </a:r>
          </a:p>
          <a:p>
            <a:pPr marL="285750" marR="0" indent="-285750">
              <a:spcBef>
                <a:spcPts val="0"/>
              </a:spcBef>
              <a:spcAft>
                <a:spcPts val="0"/>
              </a:spcAft>
              <a:buFont typeface="Wingdings" panose="05000000000000000000" pitchFamily="2" charset="2"/>
              <a:buChar char="v"/>
            </a:pPr>
            <a:r>
              <a:rPr lang="en-US" sz="1800" dirty="0">
                <a:solidFill>
                  <a:srgbClr val="000000"/>
                </a:solidFill>
                <a:effectLst/>
                <a:latin typeface="Aptos" panose="020B0004020202020204" pitchFamily="34" charset="0"/>
                <a:ea typeface="Times New Roman" panose="02020603050405020304" pitchFamily="18" charset="0"/>
              </a:rPr>
              <a:t> Please utilize Certified Languages as well.  </a:t>
            </a:r>
            <a:endParaRPr lang="en-US" sz="1800" dirty="0">
              <a:effectLst/>
              <a:latin typeface="Calibri" panose="020F0502020204030204" pitchFamily="34" charset="0"/>
              <a:ea typeface="Calibri" panose="020F0502020204030204" pitchFamily="34" charset="0"/>
            </a:endParaRPr>
          </a:p>
          <a:p>
            <a:pPr>
              <a:spcAft>
                <a:spcPts val="0"/>
              </a:spcAft>
            </a:pPr>
            <a:r>
              <a:rPr lang="en-US" sz="1800" dirty="0">
                <a:effectLst/>
                <a:latin typeface="Calibri" panose="020F0502020204030204" pitchFamily="34" charset="0"/>
                <a:ea typeface="Times New Roman" panose="02020603050405020304" pitchFamily="18" charset="0"/>
              </a:rPr>
              <a:t> </a:t>
            </a:r>
            <a:r>
              <a:rPr lang="en-US" sz="1800" u="sng" dirty="0">
                <a:solidFill>
                  <a:schemeClr val="accent1"/>
                </a:solidFill>
                <a:effectLst/>
                <a:latin typeface="Aptos" panose="020B0004020202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http://cloudbreak-customer-ui.prod.cloudbreak.us/</a:t>
            </a:r>
            <a:endParaRPr lang="en-US" sz="1800" dirty="0">
              <a:solidFill>
                <a:schemeClr val="accent1"/>
              </a:solidFill>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endParaRPr lang="en-US" dirty="0"/>
          </a:p>
        </p:txBody>
      </p:sp>
      <p:sp>
        <p:nvSpPr>
          <p:cNvPr id="5" name="Footer Placeholder 4">
            <a:extLst>
              <a:ext uri="{FF2B5EF4-FFF2-40B4-BE49-F238E27FC236}">
                <a16:creationId xmlns:a16="http://schemas.microsoft.com/office/drawing/2014/main" id="{95683024-CA26-0B6D-3EA4-176DFB692CD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C9787B1-6DF8-279B-0DD9-05CB85C6053F}"/>
              </a:ext>
            </a:extLst>
          </p:cNvPr>
          <p:cNvSpPr>
            <a:spLocks noGrp="1"/>
          </p:cNvSpPr>
          <p:nvPr>
            <p:ph type="sldNum" sz="quarter" idx="12"/>
          </p:nvPr>
        </p:nvSpPr>
        <p:spPr/>
        <p:txBody>
          <a:bodyPr/>
          <a:lstStyle/>
          <a:p>
            <a:pPr>
              <a:defRPr/>
            </a:pPr>
            <a:fld id="{20F83C06-F91C-403A-AAA1-E52DBC193832}" type="slidenum">
              <a:rPr lang="en-US" smtClean="0"/>
              <a:pPr>
                <a:defRPr/>
              </a:pPr>
              <a:t>32</a:t>
            </a:fld>
            <a:endParaRPr lang="en-US" dirty="0"/>
          </a:p>
        </p:txBody>
      </p:sp>
    </p:spTree>
    <p:custDataLst>
      <p:tags r:id="rId1"/>
    </p:custDataLst>
    <p:extLst>
      <p:ext uri="{BB962C8B-B14F-4D97-AF65-F5344CB8AC3E}">
        <p14:creationId xmlns:p14="http://schemas.microsoft.com/office/powerpoint/2010/main" val="685302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4375" y="165560"/>
            <a:ext cx="7992407" cy="458074"/>
          </a:xfrm>
        </p:spPr>
        <p:txBody>
          <a:bodyPr/>
          <a:lstStyle/>
          <a:p>
            <a:r>
              <a:rPr lang="en-US" sz="3200" b="1" dirty="0"/>
              <a:t>Language Services</a:t>
            </a:r>
          </a:p>
        </p:txBody>
      </p:sp>
      <p:sp>
        <p:nvSpPr>
          <p:cNvPr id="2" name="Content Placeholder 1"/>
          <p:cNvSpPr>
            <a:spLocks noGrp="1"/>
          </p:cNvSpPr>
          <p:nvPr>
            <p:ph idx="1"/>
          </p:nvPr>
        </p:nvSpPr>
        <p:spPr>
          <a:xfrm>
            <a:off x="344375" y="882239"/>
            <a:ext cx="6943725" cy="2447130"/>
          </a:xfrm>
        </p:spPr>
        <p:txBody>
          <a:bodyPr>
            <a:normAutofit lnSpcReduction="10000"/>
          </a:bodyPr>
          <a:lstStyle/>
          <a:p>
            <a:r>
              <a:rPr lang="en-US" sz="2100" dirty="0"/>
              <a:t>Certified Languages International   (CLI)</a:t>
            </a:r>
          </a:p>
          <a:p>
            <a:r>
              <a:rPr lang="en-US" sz="2400" i="1" dirty="0"/>
              <a:t>1-800-225-5254  (2255CLI)</a:t>
            </a:r>
          </a:p>
          <a:p>
            <a:pPr lvl="1"/>
            <a:r>
              <a:rPr lang="en-US" sz="2100" b="1" dirty="0"/>
              <a:t>200+ languages</a:t>
            </a:r>
          </a:p>
          <a:p>
            <a:pPr lvl="1"/>
            <a:r>
              <a:rPr lang="en-US" sz="2100" b="1" dirty="0"/>
              <a:t>Available 24/7/365</a:t>
            </a:r>
          </a:p>
          <a:p>
            <a:pPr lvl="1"/>
            <a:r>
              <a:rPr lang="en-US" sz="2100" b="1" dirty="0"/>
              <a:t>TDD located in Nursing Hub and in the Emergency Department</a:t>
            </a:r>
            <a:r>
              <a:rPr lang="en-US" dirty="0"/>
              <a:t>.</a:t>
            </a:r>
            <a:endParaRPr lang="en-US" sz="2100" b="1" dirty="0"/>
          </a:p>
          <a:p>
            <a:pPr lvl="1"/>
            <a:endParaRPr lang="en-US" sz="2100" b="1"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3978" y="114797"/>
            <a:ext cx="1940583" cy="4906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5588" y="2843864"/>
            <a:ext cx="2608860" cy="1772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ame 3"/>
          <p:cNvSpPr/>
          <p:nvPr/>
        </p:nvSpPr>
        <p:spPr>
          <a:xfrm>
            <a:off x="3998438" y="2786714"/>
            <a:ext cx="2666010" cy="1829720"/>
          </a:xfrm>
          <a:prstGeom prst="frame">
            <a:avLst>
              <a:gd name="adj1" fmla="val 5131"/>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custDataLst>
      <p:tags r:id="rId1"/>
    </p:custDataLst>
    <p:extLst>
      <p:ext uri="{BB962C8B-B14F-4D97-AF65-F5344CB8AC3E}">
        <p14:creationId xmlns:p14="http://schemas.microsoft.com/office/powerpoint/2010/main" val="944376311"/>
      </p:ext>
    </p:extLst>
  </p:cSld>
  <p:clrMapOvr>
    <a:masterClrMapping/>
  </p:clrMapOvr>
  <mc:AlternateContent xmlns:mc="http://schemas.openxmlformats.org/markup-compatibility/2006" xmlns:p14="http://schemas.microsoft.com/office/powerpoint/2010/main">
    <mc:Choice Requires="p14">
      <p:transition spd="slow" p14:dur="2000" advTm="25376"/>
    </mc:Choice>
    <mc:Fallback xmlns="">
      <p:transition spd="slow" advTm="25376"/>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304413" y="146557"/>
            <a:ext cx="8172994" cy="557348"/>
          </a:xfrm>
        </p:spPr>
        <p:txBody>
          <a:bodyPr/>
          <a:lstStyle/>
          <a:p>
            <a:pPr algn="l" eaLnBrk="1" hangingPunct="1"/>
            <a:r>
              <a:rPr lang="en-US" sz="3200" b="1" dirty="0"/>
              <a:t>MARTTI - Our Video Interpreter</a:t>
            </a:r>
          </a:p>
        </p:txBody>
      </p:sp>
      <p:pic>
        <p:nvPicPr>
          <p:cNvPr id="89091" name="Picture 2"/>
          <p:cNvPicPr>
            <a:picLocks noChangeAspect="1" noChangeArrowheads="1"/>
          </p:cNvPicPr>
          <p:nvPr/>
        </p:nvPicPr>
        <p:blipFill rotWithShape="1">
          <a:blip r:embed="rId4"/>
          <a:srcRect b="52658"/>
          <a:stretch/>
        </p:blipFill>
        <p:spPr bwMode="auto">
          <a:xfrm>
            <a:off x="6394545" y="146557"/>
            <a:ext cx="1782152" cy="1448101"/>
          </a:xfrm>
          <a:prstGeom prst="rect">
            <a:avLst/>
          </a:prstGeom>
          <a:noFill/>
          <a:ln w="9525">
            <a:noFill/>
            <a:miter lim="800000"/>
            <a:headEnd/>
            <a:tailEnd/>
          </a:ln>
        </p:spPr>
      </p:pic>
      <p:pic>
        <p:nvPicPr>
          <p:cNvPr id="3" name="Picture 2">
            <a:extLst>
              <a:ext uri="{FF2B5EF4-FFF2-40B4-BE49-F238E27FC236}">
                <a16:creationId xmlns:a16="http://schemas.microsoft.com/office/drawing/2014/main" id="{F1BB7C34-74DE-4BEE-B387-63C2005ED3B2}"/>
              </a:ext>
            </a:extLst>
          </p:cNvPr>
          <p:cNvPicPr>
            <a:picLocks noChangeAspect="1"/>
          </p:cNvPicPr>
          <p:nvPr/>
        </p:nvPicPr>
        <p:blipFill>
          <a:blip r:embed="rId5"/>
          <a:stretch>
            <a:fillRect/>
          </a:stretch>
        </p:blipFill>
        <p:spPr>
          <a:xfrm>
            <a:off x="7647142" y="2951584"/>
            <a:ext cx="1059111" cy="1591560"/>
          </a:xfrm>
          <a:prstGeom prst="rect">
            <a:avLst/>
          </a:prstGeom>
        </p:spPr>
      </p:pic>
      <p:sp>
        <p:nvSpPr>
          <p:cNvPr id="89090" name="Rectangle 3"/>
          <p:cNvSpPr>
            <a:spLocks noGrp="1" noChangeArrowheads="1"/>
          </p:cNvSpPr>
          <p:nvPr>
            <p:ph type="body" idx="1"/>
          </p:nvPr>
        </p:nvSpPr>
        <p:spPr>
          <a:xfrm>
            <a:off x="148046" y="940526"/>
            <a:ext cx="7681504" cy="3802924"/>
          </a:xfrm>
        </p:spPr>
        <p:txBody>
          <a:bodyPr>
            <a:normAutofit/>
          </a:bodyPr>
          <a:lstStyle/>
          <a:p>
            <a:pPr eaLnBrk="1" hangingPunct="1">
              <a:lnSpc>
                <a:spcPct val="90000"/>
              </a:lnSpc>
              <a:buFontTx/>
              <a:buNone/>
            </a:pPr>
            <a:r>
              <a:rPr lang="en-US" dirty="0"/>
              <a:t>Qualified Trained and Tested</a:t>
            </a:r>
          </a:p>
          <a:p>
            <a:pPr eaLnBrk="1" hangingPunct="1">
              <a:lnSpc>
                <a:spcPct val="90000"/>
              </a:lnSpc>
              <a:buFontTx/>
              <a:buNone/>
            </a:pPr>
            <a:r>
              <a:rPr lang="en-US" dirty="0"/>
              <a:t>       24/7 365 Access</a:t>
            </a:r>
            <a:endParaRPr lang="en-US" sz="1600" dirty="0"/>
          </a:p>
          <a:p>
            <a:pPr lvl="1">
              <a:lnSpc>
                <a:spcPct val="90000"/>
              </a:lnSpc>
              <a:buClr>
                <a:schemeClr val="accent1"/>
              </a:buClr>
              <a:buFont typeface="Wingdings" panose="05000000000000000000" pitchFamily="2" charset="2"/>
              <a:buChar char="§"/>
            </a:pPr>
            <a:r>
              <a:rPr lang="en-US" sz="1800" b="1" dirty="0"/>
              <a:t>Offers 210+ languages including American Sign Language</a:t>
            </a:r>
          </a:p>
          <a:p>
            <a:pPr lvl="1" eaLnBrk="1" hangingPunct="1">
              <a:lnSpc>
                <a:spcPct val="90000"/>
              </a:lnSpc>
              <a:buClr>
                <a:schemeClr val="accent1"/>
              </a:buClr>
              <a:buFont typeface="Wingdings" panose="05000000000000000000" pitchFamily="2" charset="2"/>
              <a:buChar char="§"/>
            </a:pPr>
            <a:r>
              <a:rPr lang="en-US" sz="1800" b="1" dirty="0"/>
              <a:t>Medical Interpreter training</a:t>
            </a:r>
          </a:p>
          <a:p>
            <a:pPr lvl="1" eaLnBrk="1" hangingPunct="1">
              <a:lnSpc>
                <a:spcPct val="90000"/>
              </a:lnSpc>
              <a:buClr>
                <a:schemeClr val="accent1"/>
              </a:buClr>
              <a:buFont typeface="Wingdings" panose="05000000000000000000" pitchFamily="2" charset="2"/>
              <a:buChar char="§"/>
            </a:pPr>
            <a:r>
              <a:rPr lang="en-US" sz="1800" b="1" dirty="0"/>
              <a:t>Independent language assessments</a:t>
            </a:r>
          </a:p>
          <a:p>
            <a:pPr lvl="1" eaLnBrk="1" hangingPunct="1">
              <a:lnSpc>
                <a:spcPct val="90000"/>
              </a:lnSpc>
              <a:buClr>
                <a:schemeClr val="accent1"/>
              </a:buClr>
              <a:buFont typeface="Wingdings" panose="05000000000000000000" pitchFamily="2" charset="2"/>
              <a:buChar char="§"/>
            </a:pPr>
            <a:r>
              <a:rPr lang="en-US" sz="1800" b="1" dirty="0"/>
              <a:t>Continuing education</a:t>
            </a:r>
          </a:p>
          <a:p>
            <a:pPr lvl="1" eaLnBrk="1" hangingPunct="1">
              <a:lnSpc>
                <a:spcPct val="90000"/>
              </a:lnSpc>
              <a:buClr>
                <a:schemeClr val="accent1"/>
              </a:buClr>
              <a:buFont typeface="Wingdings" panose="05000000000000000000" pitchFamily="2" charset="2"/>
              <a:buChar char="§"/>
            </a:pPr>
            <a:r>
              <a:rPr lang="en-US" sz="1800" b="1" dirty="0"/>
              <a:t>Members of NCIHC </a:t>
            </a:r>
            <a:r>
              <a:rPr lang="en-US" sz="1050" b="1" dirty="0"/>
              <a:t>(National Council </a:t>
            </a:r>
            <a:r>
              <a:rPr lang="en-US" sz="1200" b="1" dirty="0"/>
              <a:t>of Interpreting in Heath Care)</a:t>
            </a:r>
            <a:endParaRPr lang="en-US" b="1" dirty="0"/>
          </a:p>
          <a:p>
            <a:pPr lvl="1" eaLnBrk="1" hangingPunct="1">
              <a:lnSpc>
                <a:spcPct val="90000"/>
              </a:lnSpc>
              <a:buClr>
                <a:schemeClr val="accent1"/>
              </a:buClr>
              <a:buFont typeface="Wingdings" panose="05000000000000000000" pitchFamily="2" charset="2"/>
              <a:buChar char="§"/>
            </a:pPr>
            <a:r>
              <a:rPr lang="en-US" sz="1800" b="1" dirty="0"/>
              <a:t>Follow National code of Ethics and Standards</a:t>
            </a:r>
          </a:p>
          <a:p>
            <a:pPr lvl="1" eaLnBrk="1" hangingPunct="1">
              <a:lnSpc>
                <a:spcPct val="90000"/>
              </a:lnSpc>
              <a:buClr>
                <a:schemeClr val="accent1"/>
              </a:buClr>
              <a:buFont typeface="Wingdings" panose="05000000000000000000" pitchFamily="2" charset="2"/>
              <a:buChar char="§"/>
            </a:pPr>
            <a:r>
              <a:rPr lang="en-US" sz="1800" b="1" dirty="0"/>
              <a:t>HIPAA and Confidentiality agreements</a:t>
            </a:r>
          </a:p>
        </p:txBody>
      </p:sp>
      <p:pic>
        <p:nvPicPr>
          <p:cNvPr id="2" name="Picture 1">
            <a:extLst>
              <a:ext uri="{FF2B5EF4-FFF2-40B4-BE49-F238E27FC236}">
                <a16:creationId xmlns:a16="http://schemas.microsoft.com/office/drawing/2014/main" id="{C5B2E4EF-3719-4C0E-8261-DB9DD0B9ADEB}"/>
              </a:ext>
            </a:extLst>
          </p:cNvPr>
          <p:cNvPicPr>
            <a:picLocks noChangeAspect="1"/>
          </p:cNvPicPr>
          <p:nvPr/>
        </p:nvPicPr>
        <p:blipFill rotWithShape="1">
          <a:blip r:embed="rId6"/>
          <a:srcRect l="28671" t="19583" r="18575" b="17031"/>
          <a:stretch/>
        </p:blipFill>
        <p:spPr>
          <a:xfrm>
            <a:off x="7759336" y="1366330"/>
            <a:ext cx="1236618" cy="1348633"/>
          </a:xfrm>
          <a:prstGeom prst="rect">
            <a:avLst/>
          </a:prstGeom>
        </p:spPr>
      </p:pic>
    </p:spTree>
    <p:custDataLst>
      <p:tags r:id="rId1"/>
    </p:custDataLst>
    <p:extLst>
      <p:ext uri="{BB962C8B-B14F-4D97-AF65-F5344CB8AC3E}">
        <p14:creationId xmlns:p14="http://schemas.microsoft.com/office/powerpoint/2010/main" val="2553360640"/>
      </p:ext>
    </p:extLst>
  </p:cSld>
  <p:clrMapOvr>
    <a:masterClrMapping/>
  </p:clrMapOvr>
  <p:transition spd="slow" advTm="30045"/>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237" y="165262"/>
            <a:ext cx="4926216" cy="742950"/>
          </a:xfrm>
        </p:spPr>
        <p:txBody>
          <a:bodyPr/>
          <a:lstStyle/>
          <a:p>
            <a:r>
              <a:rPr lang="en-US" sz="3200" b="1" dirty="0"/>
              <a:t>Using Interpreters</a:t>
            </a:r>
          </a:p>
        </p:txBody>
      </p:sp>
      <p:sp>
        <p:nvSpPr>
          <p:cNvPr id="3" name="Content Placeholder 2"/>
          <p:cNvSpPr>
            <a:spLocks noGrp="1"/>
          </p:cNvSpPr>
          <p:nvPr>
            <p:ph idx="1"/>
          </p:nvPr>
        </p:nvSpPr>
        <p:spPr>
          <a:xfrm>
            <a:off x="278259" y="1044969"/>
            <a:ext cx="8385810" cy="2872275"/>
          </a:xfrm>
        </p:spPr>
        <p:txBody>
          <a:bodyPr>
            <a:noAutofit/>
          </a:bodyPr>
          <a:lstStyle/>
          <a:p>
            <a:pPr marL="228600" indent="-228600">
              <a:buClr>
                <a:schemeClr val="accent1"/>
              </a:buClr>
              <a:buFont typeface="Wingdings" panose="05000000000000000000" pitchFamily="2" charset="2"/>
              <a:buChar char="§"/>
              <a:defRPr/>
            </a:pPr>
            <a:r>
              <a:rPr lang="en-US" sz="2000" dirty="0"/>
              <a:t>When discussing medical information especially Advance Directives, Treatment Options, Informed Consent and Discharge Instructions use the patient’s preferred language with a </a:t>
            </a:r>
            <a:r>
              <a:rPr lang="en-US" sz="2000" b="1" dirty="0"/>
              <a:t>qualified interpreter</a:t>
            </a:r>
            <a:endParaRPr lang="en-US" sz="2000" dirty="0"/>
          </a:p>
          <a:p>
            <a:pPr marL="228600" indent="-228600">
              <a:buClr>
                <a:schemeClr val="accent1"/>
              </a:buClr>
              <a:buFont typeface="Wingdings" panose="05000000000000000000" pitchFamily="2" charset="2"/>
              <a:buChar char="§"/>
              <a:defRPr/>
            </a:pPr>
            <a:r>
              <a:rPr lang="en-US" sz="2000" dirty="0"/>
              <a:t>Document in the Medical Record the method of translation</a:t>
            </a:r>
          </a:p>
          <a:p>
            <a:pPr marL="228600" indent="-228600">
              <a:buClr>
                <a:schemeClr val="accent1"/>
              </a:buClr>
              <a:buFont typeface="Wingdings" panose="05000000000000000000" pitchFamily="2" charset="2"/>
              <a:buChar char="§"/>
              <a:defRPr/>
            </a:pPr>
            <a:r>
              <a:rPr lang="en-US" sz="2000" dirty="0"/>
              <a:t>A family member or friend </a:t>
            </a:r>
            <a:r>
              <a:rPr lang="en-US" sz="2000" dirty="0">
                <a:solidFill>
                  <a:srgbClr val="FF0000"/>
                </a:solidFill>
              </a:rPr>
              <a:t>should not </a:t>
            </a:r>
            <a:r>
              <a:rPr lang="en-US" sz="2000" dirty="0"/>
              <a:t>be used as an interpreter. Use of such persons could result in a breach of confidentiality or reluctance on the part of the patient to reveal personal information critical to their situation</a:t>
            </a:r>
          </a:p>
          <a:p>
            <a:endParaRPr lang="en-US" sz="2000" dirty="0"/>
          </a:p>
        </p:txBody>
      </p:sp>
    </p:spTree>
    <p:custDataLst>
      <p:tags r:id="rId1"/>
    </p:custDataLst>
    <p:extLst>
      <p:ext uri="{BB962C8B-B14F-4D97-AF65-F5344CB8AC3E}">
        <p14:creationId xmlns:p14="http://schemas.microsoft.com/office/powerpoint/2010/main" val="1605731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872" y="163537"/>
            <a:ext cx="6172200" cy="742950"/>
          </a:xfrm>
        </p:spPr>
        <p:txBody>
          <a:bodyPr/>
          <a:lstStyle/>
          <a:p>
            <a:r>
              <a:rPr lang="en-US" sz="3200" b="1" dirty="0"/>
              <a:t>Cultural Competency</a:t>
            </a:r>
          </a:p>
        </p:txBody>
      </p:sp>
      <p:sp>
        <p:nvSpPr>
          <p:cNvPr id="3" name="Content Placeholder 2"/>
          <p:cNvSpPr>
            <a:spLocks noGrp="1"/>
          </p:cNvSpPr>
          <p:nvPr>
            <p:ph idx="1"/>
          </p:nvPr>
        </p:nvSpPr>
        <p:spPr>
          <a:xfrm>
            <a:off x="129116" y="906487"/>
            <a:ext cx="9014884" cy="3767113"/>
          </a:xfrm>
        </p:spPr>
        <p:txBody>
          <a:bodyPr>
            <a:normAutofit/>
          </a:bodyPr>
          <a:lstStyle/>
          <a:p>
            <a:pPr>
              <a:spcAft>
                <a:spcPts val="0"/>
              </a:spcAft>
            </a:pPr>
            <a:r>
              <a:rPr lang="en-US" sz="2000" dirty="0"/>
              <a:t>In the healthcare setting, </a:t>
            </a:r>
            <a:r>
              <a:rPr lang="en-US" sz="2000" b="1" dirty="0"/>
              <a:t>cultural competence </a:t>
            </a:r>
            <a:r>
              <a:rPr lang="en-US" sz="2000" dirty="0"/>
              <a:t>refers to the</a:t>
            </a:r>
          </a:p>
          <a:p>
            <a:pPr>
              <a:spcAft>
                <a:spcPts val="0"/>
              </a:spcAft>
            </a:pPr>
            <a:r>
              <a:rPr lang="en-US" sz="2000" dirty="0"/>
              <a:t>ability to provide optimal care to members of various cultural groups defined by common traits such as age, race, gender, sexual orientation, to name a few.</a:t>
            </a:r>
          </a:p>
          <a:p>
            <a:pPr marL="205740" lvl="1" indent="0">
              <a:spcAft>
                <a:spcPts val="0"/>
              </a:spcAft>
              <a:buNone/>
            </a:pPr>
            <a:r>
              <a:rPr lang="en-US" sz="2000" dirty="0"/>
              <a:t>This ability rests on a set of:</a:t>
            </a:r>
          </a:p>
          <a:p>
            <a:pPr marL="577850" lvl="2" indent="-238125">
              <a:spcAft>
                <a:spcPts val="0"/>
              </a:spcAft>
              <a:buClr>
                <a:schemeClr val="accent1"/>
              </a:buClr>
              <a:buFont typeface="Wingdings" panose="05000000000000000000" pitchFamily="2" charset="2"/>
              <a:buChar char="§"/>
            </a:pPr>
            <a:r>
              <a:rPr lang="en-US" sz="1800" dirty="0"/>
              <a:t>Attitudes</a:t>
            </a:r>
          </a:p>
          <a:p>
            <a:pPr marL="577850" lvl="2" indent="-238125">
              <a:spcAft>
                <a:spcPts val="0"/>
              </a:spcAft>
              <a:buClr>
                <a:schemeClr val="accent1"/>
              </a:buClr>
              <a:buFont typeface="Wingdings" panose="05000000000000000000" pitchFamily="2" charset="2"/>
              <a:buChar char="§"/>
            </a:pPr>
            <a:r>
              <a:rPr lang="en-US" sz="1800" dirty="0"/>
              <a:t>Skills</a:t>
            </a:r>
          </a:p>
          <a:p>
            <a:pPr marL="577850" lvl="2" indent="-238125">
              <a:spcAft>
                <a:spcPts val="0"/>
              </a:spcAft>
              <a:buClr>
                <a:schemeClr val="accent1"/>
              </a:buClr>
              <a:buFont typeface="Wingdings" panose="05000000000000000000" pitchFamily="2" charset="2"/>
              <a:buChar char="§"/>
            </a:pPr>
            <a:r>
              <a:rPr lang="en-US" sz="1800" dirty="0"/>
              <a:t>Policies</a:t>
            </a:r>
          </a:p>
          <a:p>
            <a:pPr marL="577850" lvl="2" indent="-238125">
              <a:spcAft>
                <a:spcPts val="0"/>
              </a:spcAft>
              <a:buClr>
                <a:schemeClr val="accent1"/>
              </a:buClr>
              <a:buFont typeface="Wingdings" panose="05000000000000000000" pitchFamily="2" charset="2"/>
              <a:buChar char="§"/>
            </a:pPr>
            <a:r>
              <a:rPr lang="en-US" sz="1800" dirty="0"/>
              <a:t>Practices</a:t>
            </a:r>
          </a:p>
          <a:p>
            <a:pPr>
              <a:spcAft>
                <a:spcPts val="0"/>
              </a:spcAft>
            </a:pPr>
            <a:r>
              <a:rPr lang="en-US" sz="2000" dirty="0"/>
              <a:t>This set of qualities makes it easier for providers to:</a:t>
            </a:r>
          </a:p>
          <a:p>
            <a:pPr marL="517525" lvl="2" indent="-177800">
              <a:spcAft>
                <a:spcPts val="0"/>
              </a:spcAft>
              <a:buClr>
                <a:schemeClr val="accent1"/>
              </a:buClr>
              <a:buFont typeface="Wingdings" panose="05000000000000000000" pitchFamily="2" charset="2"/>
              <a:buChar char="§"/>
            </a:pPr>
            <a:r>
              <a:rPr lang="en-US" sz="1900" dirty="0"/>
              <a:t>Understand their patients</a:t>
            </a:r>
          </a:p>
          <a:p>
            <a:pPr marL="517525" lvl="2" indent="-177800">
              <a:spcAft>
                <a:spcPts val="0"/>
              </a:spcAft>
              <a:buClr>
                <a:schemeClr val="accent1"/>
              </a:buClr>
              <a:buFont typeface="Wingdings" panose="05000000000000000000" pitchFamily="2" charset="2"/>
              <a:buChar char="§"/>
            </a:pPr>
            <a:r>
              <a:rPr lang="en-US" sz="1900" dirty="0"/>
              <a:t>Communicate with their patients</a:t>
            </a:r>
          </a:p>
          <a:p>
            <a:r>
              <a:rPr lang="en-US" sz="2200" dirty="0"/>
              <a:t>The end result is optimal care for all patients.</a:t>
            </a:r>
          </a:p>
        </p:txBody>
      </p:sp>
    </p:spTree>
    <p:custDataLst>
      <p:tags r:id="rId1"/>
    </p:custDataLst>
    <p:extLst>
      <p:ext uri="{BB962C8B-B14F-4D97-AF65-F5344CB8AC3E}">
        <p14:creationId xmlns:p14="http://schemas.microsoft.com/office/powerpoint/2010/main" val="3503912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028" y="167045"/>
            <a:ext cx="6172200" cy="742950"/>
          </a:xfrm>
        </p:spPr>
        <p:txBody>
          <a:bodyPr/>
          <a:lstStyle/>
          <a:p>
            <a:r>
              <a:rPr lang="en-US" sz="3200" b="1" dirty="0"/>
              <a:t>Culturally Competent Provider</a:t>
            </a:r>
          </a:p>
        </p:txBody>
      </p:sp>
      <p:sp>
        <p:nvSpPr>
          <p:cNvPr id="3" name="Content Placeholder 2"/>
          <p:cNvSpPr>
            <a:spLocks noGrp="1"/>
          </p:cNvSpPr>
          <p:nvPr>
            <p:ph idx="1"/>
          </p:nvPr>
        </p:nvSpPr>
        <p:spPr>
          <a:xfrm>
            <a:off x="4846342" y="986700"/>
            <a:ext cx="4191715" cy="1986757"/>
          </a:xfrm>
        </p:spPr>
        <p:txBody>
          <a:bodyPr>
            <a:noAutofit/>
          </a:bodyPr>
          <a:lstStyle/>
          <a:p>
            <a:r>
              <a:rPr lang="en-US" sz="2000" b="1" dirty="0"/>
              <a:t>Providers must be able to provide healthcare to:</a:t>
            </a:r>
          </a:p>
          <a:p>
            <a:pPr lvl="1">
              <a:buClr>
                <a:schemeClr val="accent5">
                  <a:lumMod val="50000"/>
                </a:schemeClr>
              </a:buClr>
              <a:buFont typeface="Wingdings" pitchFamily="2" charset="2"/>
              <a:buChar char="§"/>
            </a:pPr>
            <a:r>
              <a:rPr lang="en-US" sz="2000" dirty="0"/>
              <a:t>Patients who do not speak English</a:t>
            </a:r>
          </a:p>
          <a:p>
            <a:pPr lvl="1">
              <a:buClr>
                <a:schemeClr val="accent5">
                  <a:lumMod val="50000"/>
                </a:schemeClr>
              </a:buClr>
              <a:buFont typeface="Wingdings" pitchFamily="2" charset="2"/>
              <a:buChar char="§"/>
            </a:pPr>
            <a:r>
              <a:rPr lang="en-US" sz="2000" dirty="0"/>
              <a:t>Patients from different cultures</a:t>
            </a:r>
          </a:p>
          <a:p>
            <a:pPr lvl="1">
              <a:buClr>
                <a:schemeClr val="accent5">
                  <a:lumMod val="50000"/>
                </a:schemeClr>
              </a:buClr>
              <a:buSzPct val="100000"/>
              <a:buFont typeface="Wingdings" pitchFamily="2" charset="2"/>
              <a:buChar char="§"/>
            </a:pPr>
            <a:endParaRPr lang="en-US" sz="2000" dirty="0"/>
          </a:p>
        </p:txBody>
      </p:sp>
      <p:sp>
        <p:nvSpPr>
          <p:cNvPr id="5" name="TextBox 4">
            <a:extLst>
              <a:ext uri="{FF2B5EF4-FFF2-40B4-BE49-F238E27FC236}">
                <a16:creationId xmlns:a16="http://schemas.microsoft.com/office/drawing/2014/main" id="{A68ECFC6-5442-47F6-89D1-DA319838678A}"/>
              </a:ext>
            </a:extLst>
          </p:cNvPr>
          <p:cNvSpPr txBox="1"/>
          <p:nvPr/>
        </p:nvSpPr>
        <p:spPr>
          <a:xfrm>
            <a:off x="105943" y="986700"/>
            <a:ext cx="4846342" cy="3170099"/>
          </a:xfrm>
          <a:prstGeom prst="rect">
            <a:avLst/>
          </a:prstGeom>
          <a:noFill/>
        </p:spPr>
        <p:txBody>
          <a:bodyPr wrap="square" rtlCol="0">
            <a:spAutoFit/>
          </a:bodyPr>
          <a:lstStyle/>
          <a:p>
            <a:r>
              <a:rPr lang="en-US" sz="2000" b="1" dirty="0"/>
              <a:t>Providers must understand the patient’s:</a:t>
            </a:r>
          </a:p>
          <a:p>
            <a:pPr marL="339725" lvl="1" indent="-280988">
              <a:buClr>
                <a:schemeClr val="accent1"/>
              </a:buClr>
              <a:buSzPct val="100000"/>
              <a:buFont typeface="Wingdings" pitchFamily="2" charset="2"/>
              <a:buChar char="§"/>
            </a:pPr>
            <a:r>
              <a:rPr lang="en-US" sz="2000" dirty="0"/>
              <a:t>Values</a:t>
            </a:r>
          </a:p>
          <a:p>
            <a:pPr marL="339725" lvl="1" indent="-280988">
              <a:buClr>
                <a:schemeClr val="accent1"/>
              </a:buClr>
              <a:buSzPct val="100000"/>
              <a:buFont typeface="Wingdings" pitchFamily="2" charset="2"/>
              <a:buChar char="§"/>
            </a:pPr>
            <a:r>
              <a:rPr lang="en-US" sz="2000" dirty="0"/>
              <a:t>Health-related beliefs and practices</a:t>
            </a:r>
          </a:p>
          <a:p>
            <a:pPr marL="339725" lvl="1" indent="-280988">
              <a:buClr>
                <a:schemeClr val="accent1"/>
              </a:buClr>
              <a:buSzPct val="100000"/>
              <a:buFont typeface="Wingdings" pitchFamily="2" charset="2"/>
              <a:buChar char="§"/>
            </a:pPr>
            <a:r>
              <a:rPr lang="en-US" sz="2000" dirty="0"/>
              <a:t>Views about his or her current illness</a:t>
            </a:r>
          </a:p>
          <a:p>
            <a:pPr marL="339725" lvl="1" indent="-280988">
              <a:buClr>
                <a:schemeClr val="accent1"/>
              </a:buClr>
              <a:buSzPct val="100000"/>
              <a:buFont typeface="Wingdings" pitchFamily="2" charset="2"/>
              <a:buChar char="§"/>
            </a:pPr>
            <a:r>
              <a:rPr lang="en-US" sz="2000" dirty="0"/>
              <a:t>Nutrition</a:t>
            </a:r>
          </a:p>
          <a:p>
            <a:pPr marL="339725" lvl="1" indent="-280988">
              <a:buClr>
                <a:schemeClr val="accent1"/>
              </a:buClr>
              <a:buSzPct val="100000"/>
              <a:buFont typeface="Wingdings" pitchFamily="2" charset="2"/>
              <a:buChar char="§"/>
            </a:pPr>
            <a:r>
              <a:rPr lang="en-US" sz="2000" dirty="0"/>
              <a:t>Socioeconomic status</a:t>
            </a:r>
          </a:p>
          <a:p>
            <a:pPr marL="339725" lvl="1" indent="-280988">
              <a:buClr>
                <a:schemeClr val="accent1"/>
              </a:buClr>
              <a:buSzPct val="100000"/>
              <a:buFont typeface="Wingdings" pitchFamily="2" charset="2"/>
              <a:buChar char="§"/>
            </a:pPr>
            <a:r>
              <a:rPr lang="en-US" sz="2000" dirty="0"/>
              <a:t>Communication patterns</a:t>
            </a:r>
          </a:p>
          <a:p>
            <a:pPr marL="339725" lvl="1" indent="-280988">
              <a:buClr>
                <a:schemeClr val="accent1"/>
              </a:buClr>
              <a:buSzPct val="100000"/>
              <a:buFont typeface="Wingdings" pitchFamily="2" charset="2"/>
              <a:buChar char="§"/>
            </a:pPr>
            <a:r>
              <a:rPr lang="en-US" sz="2000" dirty="0"/>
              <a:t>Cultural affiliations</a:t>
            </a:r>
          </a:p>
          <a:p>
            <a:pPr marL="339725" lvl="1" indent="-280988">
              <a:buClr>
                <a:schemeClr val="accent1"/>
              </a:buClr>
              <a:buSzPct val="100000"/>
              <a:buFont typeface="Wingdings" pitchFamily="2" charset="2"/>
              <a:buChar char="§"/>
            </a:pPr>
            <a:r>
              <a:rPr lang="en-US" sz="2000" dirty="0"/>
              <a:t>Educational background</a:t>
            </a:r>
          </a:p>
        </p:txBody>
      </p:sp>
    </p:spTree>
    <p:custDataLst>
      <p:tags r:id="rId1"/>
    </p:custDataLst>
    <p:extLst>
      <p:ext uri="{BB962C8B-B14F-4D97-AF65-F5344CB8AC3E}">
        <p14:creationId xmlns:p14="http://schemas.microsoft.com/office/powerpoint/2010/main" val="1031613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37406" y="171450"/>
            <a:ext cx="6778502" cy="571500"/>
          </a:xfrm>
        </p:spPr>
        <p:txBody>
          <a:bodyPr>
            <a:noAutofit/>
          </a:bodyPr>
          <a:lstStyle/>
          <a:p>
            <a:r>
              <a:rPr lang="en-US" sz="3200" b="1" dirty="0"/>
              <a:t>Bariatric Sensitivity</a:t>
            </a:r>
          </a:p>
        </p:txBody>
      </p:sp>
      <p:sp>
        <p:nvSpPr>
          <p:cNvPr id="18435" name="Rectangle 3"/>
          <p:cNvSpPr>
            <a:spLocks noGrp="1" noChangeArrowheads="1"/>
          </p:cNvSpPr>
          <p:nvPr>
            <p:ph sz="half" idx="1"/>
          </p:nvPr>
        </p:nvSpPr>
        <p:spPr>
          <a:xfrm>
            <a:off x="219438" y="989862"/>
            <a:ext cx="7857762" cy="3762229"/>
          </a:xfrm>
        </p:spPr>
        <p:txBody>
          <a:bodyPr>
            <a:noAutofit/>
          </a:bodyPr>
          <a:lstStyle/>
          <a:p>
            <a:pPr>
              <a:spcAft>
                <a:spcPts val="0"/>
              </a:spcAft>
            </a:pPr>
            <a:r>
              <a:rPr lang="en-US" sz="2000" dirty="0"/>
              <a:t>The term </a:t>
            </a:r>
            <a:r>
              <a:rPr lang="en-US" sz="2000" b="1" dirty="0"/>
              <a:t>bariatric</a:t>
            </a:r>
            <a:r>
              <a:rPr lang="en-US" sz="2000" dirty="0"/>
              <a:t> refers to patients whose weight exceeds the safety capacity of standard patient lifting equipment (approximately 300 lbs.) or who otherwise have health issues, limited mobility, and limited environmental access due to their weight and size (Galinsky 2010).</a:t>
            </a:r>
          </a:p>
          <a:p>
            <a:pPr>
              <a:spcAft>
                <a:spcPts val="0"/>
              </a:spcAft>
            </a:pPr>
            <a:endParaRPr lang="en-US" sz="1500" dirty="0">
              <a:latin typeface="Arial" pitchFamily="34" charset="0"/>
              <a:cs typeface="Arial" pitchFamily="34" charset="0"/>
            </a:endParaRPr>
          </a:p>
          <a:p>
            <a:pPr>
              <a:spcAft>
                <a:spcPts val="0"/>
              </a:spcAft>
            </a:pPr>
            <a:r>
              <a:rPr lang="en-US" sz="1800" dirty="0">
                <a:latin typeface="Arial" pitchFamily="34" charset="0"/>
                <a:cs typeface="Arial" pitchFamily="34" charset="0"/>
              </a:rPr>
              <a:t>Bias against individuals who are obese remains a widespread phenomenon.</a:t>
            </a:r>
          </a:p>
          <a:p>
            <a:pPr>
              <a:spcAft>
                <a:spcPts val="0"/>
              </a:spcAft>
            </a:pPr>
            <a:r>
              <a:rPr lang="en-US" sz="1800" dirty="0">
                <a:latin typeface="Arial" pitchFamily="34" charset="0"/>
                <a:cs typeface="Arial" pitchFamily="34" charset="0"/>
              </a:rPr>
              <a:t>Overweight and obese patients are faced with issues that goes beyond their physical condition</a:t>
            </a:r>
          </a:p>
          <a:p>
            <a:pPr>
              <a:spcAft>
                <a:spcPts val="0"/>
              </a:spcAft>
            </a:pPr>
            <a:r>
              <a:rPr lang="en-US" sz="1800" dirty="0">
                <a:latin typeface="Arial" pitchFamily="34" charset="0"/>
                <a:cs typeface="Arial" pitchFamily="34" charset="0"/>
              </a:rPr>
              <a:t>Bariatric patients have the right </a:t>
            </a:r>
          </a:p>
          <a:p>
            <a:pPr marL="288925" lvl="1" indent="-288925">
              <a:spcAft>
                <a:spcPts val="0"/>
              </a:spcAft>
              <a:buClr>
                <a:schemeClr val="accent1"/>
              </a:buClr>
              <a:buFont typeface="Wingdings" pitchFamily="2" charset="2"/>
              <a:buChar char="§"/>
            </a:pPr>
            <a:r>
              <a:rPr lang="en-US" sz="1800" dirty="0">
                <a:latin typeface="Arial" pitchFamily="34" charset="0"/>
                <a:cs typeface="Arial" pitchFamily="34" charset="0"/>
              </a:rPr>
              <a:t>to be treated as unique individuals </a:t>
            </a:r>
          </a:p>
          <a:p>
            <a:pPr marL="288925" lvl="1" indent="-288925">
              <a:spcAft>
                <a:spcPts val="0"/>
              </a:spcAft>
              <a:buClr>
                <a:schemeClr val="accent1"/>
              </a:buClr>
              <a:buFont typeface="Wingdings" pitchFamily="2" charset="2"/>
              <a:buChar char="§"/>
            </a:pPr>
            <a:r>
              <a:rPr lang="en-US" sz="1800" dirty="0">
                <a:latin typeface="Arial" pitchFamily="34" charset="0"/>
                <a:cs typeface="Arial" pitchFamily="34" charset="0"/>
              </a:rPr>
              <a:t>to receive sensitive and dignified care</a:t>
            </a:r>
          </a:p>
          <a:p>
            <a:pPr marL="85725"/>
            <a:endParaRPr lang="en-US" sz="1500" b="1" dirty="0">
              <a:latin typeface="Arial" pitchFamily="34" charset="0"/>
              <a:cs typeface="Arial" pitchFamily="34" charset="0"/>
            </a:endParaRPr>
          </a:p>
          <a:p>
            <a:pPr marL="85725"/>
            <a:endParaRPr lang="en-US" sz="1500" dirty="0">
              <a:latin typeface="Arial" pitchFamily="34" charset="0"/>
              <a:cs typeface="Arial" pitchFamily="34" charset="0"/>
            </a:endParaRPr>
          </a:p>
        </p:txBody>
      </p:sp>
      <p:pic>
        <p:nvPicPr>
          <p:cNvPr id="18437" name="Picture 5" descr="bod035l"/>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tretch/>
        </p:blipFill>
        <p:spPr>
          <a:xfrm>
            <a:off x="8031185" y="902677"/>
            <a:ext cx="1112815" cy="1816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732557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E3CB09-6633-4B0F-83F8-B4868625EF09}"/>
              </a:ext>
            </a:extLst>
          </p:cNvPr>
          <p:cNvSpPr>
            <a:spLocks noGrp="1"/>
          </p:cNvSpPr>
          <p:nvPr>
            <p:ph type="title"/>
          </p:nvPr>
        </p:nvSpPr>
        <p:spPr>
          <a:xfrm>
            <a:off x="1955874" y="2302724"/>
            <a:ext cx="6771566" cy="1345694"/>
          </a:xfrm>
        </p:spPr>
        <p:txBody>
          <a:bodyPr>
            <a:normAutofit/>
          </a:bodyPr>
          <a:lstStyle/>
          <a:p>
            <a:pPr algn="ctr"/>
            <a:r>
              <a:rPr lang="en-US" sz="3600" b="1" dirty="0"/>
              <a:t>National Patient Safety Goals</a:t>
            </a:r>
          </a:p>
        </p:txBody>
      </p:sp>
    </p:spTree>
    <p:custDataLst>
      <p:tags r:id="rId1"/>
    </p:custDataLst>
    <p:extLst>
      <p:ext uri="{BB962C8B-B14F-4D97-AF65-F5344CB8AC3E}">
        <p14:creationId xmlns:p14="http://schemas.microsoft.com/office/powerpoint/2010/main" val="3107119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4D0C1F-4709-4F41-A4C1-4B8A514A37F7}"/>
              </a:ext>
            </a:extLst>
          </p:cNvPr>
          <p:cNvSpPr>
            <a:spLocks noGrp="1"/>
          </p:cNvSpPr>
          <p:nvPr>
            <p:ph idx="1"/>
          </p:nvPr>
        </p:nvSpPr>
        <p:spPr>
          <a:xfrm>
            <a:off x="3385374" y="1102864"/>
            <a:ext cx="5646944" cy="3336513"/>
          </a:xfrm>
        </p:spPr>
        <p:txBody>
          <a:bodyPr>
            <a:normAutofit fontScale="92500" lnSpcReduction="10000"/>
          </a:bodyPr>
          <a:lstStyle/>
          <a:p>
            <a:pPr marL="288925" indent="-288925">
              <a:buClr>
                <a:schemeClr val="accent1"/>
              </a:buClr>
              <a:buFont typeface="Wingdings" panose="05000000000000000000" pitchFamily="2" charset="2"/>
              <a:buChar char="§"/>
            </a:pPr>
            <a:r>
              <a:rPr lang="en-US" dirty="0"/>
              <a:t>Private Catholic, non-profit hospital</a:t>
            </a:r>
          </a:p>
          <a:p>
            <a:pPr marL="288925" indent="-288925">
              <a:buClr>
                <a:schemeClr val="accent1"/>
              </a:buClr>
              <a:buFont typeface="Wingdings" panose="05000000000000000000" pitchFamily="2" charset="2"/>
              <a:buChar char="§"/>
            </a:pPr>
            <a:r>
              <a:rPr lang="en-US" dirty="0"/>
              <a:t>Diocese of St. Augustine</a:t>
            </a:r>
          </a:p>
          <a:p>
            <a:pPr marL="288925" indent="-288925">
              <a:buClr>
                <a:schemeClr val="accent1"/>
              </a:buClr>
              <a:buFont typeface="Wingdings" panose="05000000000000000000" pitchFamily="2" charset="2"/>
              <a:buChar char="§"/>
            </a:pPr>
            <a:r>
              <a:rPr lang="en-US" dirty="0"/>
              <a:t>Sisters of Mercy of Pittsburgh, Pennsylvania  </a:t>
            </a:r>
          </a:p>
          <a:p>
            <a:pPr marL="288925" indent="-288925">
              <a:buClr>
                <a:schemeClr val="accent1"/>
              </a:buClr>
              <a:buFont typeface="Wingdings" panose="05000000000000000000" pitchFamily="2" charset="2"/>
              <a:buChar char="§"/>
            </a:pPr>
            <a:r>
              <a:rPr lang="en-US" dirty="0"/>
              <a:t>Catholic Health Ministries </a:t>
            </a:r>
          </a:p>
          <a:p>
            <a:pPr marL="288925" indent="-288925">
              <a:buClr>
                <a:schemeClr val="accent1"/>
              </a:buClr>
              <a:buFont typeface="Wingdings" panose="05000000000000000000" pitchFamily="2" charset="2"/>
              <a:buChar char="§"/>
            </a:pPr>
            <a:r>
              <a:rPr lang="en-US" dirty="0"/>
              <a:t>Catholic Health East and Trinity Health consolidated to form Trinity Health in 2013</a:t>
            </a:r>
          </a:p>
          <a:p>
            <a:endParaRPr lang="en-US" dirty="0"/>
          </a:p>
        </p:txBody>
      </p:sp>
      <p:sp>
        <p:nvSpPr>
          <p:cNvPr id="3" name="Title 2">
            <a:extLst>
              <a:ext uri="{FF2B5EF4-FFF2-40B4-BE49-F238E27FC236}">
                <a16:creationId xmlns:a16="http://schemas.microsoft.com/office/drawing/2014/main" id="{CB341E2F-6954-44CC-83AB-7DC36A79466E}"/>
              </a:ext>
            </a:extLst>
          </p:cNvPr>
          <p:cNvSpPr>
            <a:spLocks noGrp="1"/>
          </p:cNvSpPr>
          <p:nvPr>
            <p:ph type="title"/>
          </p:nvPr>
        </p:nvSpPr>
        <p:spPr>
          <a:xfrm>
            <a:off x="161273" y="246049"/>
            <a:ext cx="8821454" cy="458074"/>
          </a:xfrm>
        </p:spPr>
        <p:txBody>
          <a:bodyPr>
            <a:noAutofit/>
          </a:bodyPr>
          <a:lstStyle/>
          <a:p>
            <a:r>
              <a:rPr lang="en-US" sz="2800" b="1" dirty="0"/>
              <a:t>Holy Cross Mission and Compassionate Service</a:t>
            </a:r>
          </a:p>
        </p:txBody>
      </p:sp>
      <p:pic>
        <p:nvPicPr>
          <p:cNvPr id="5" name="Picture 4">
            <a:extLst>
              <a:ext uri="{FF2B5EF4-FFF2-40B4-BE49-F238E27FC236}">
                <a16:creationId xmlns:a16="http://schemas.microsoft.com/office/drawing/2014/main" id="{66E3DCE8-0643-40C3-9A45-610EFEDC85C7}"/>
              </a:ext>
            </a:extLst>
          </p:cNvPr>
          <p:cNvPicPr>
            <a:picLocks noChangeAspect="1"/>
          </p:cNvPicPr>
          <p:nvPr/>
        </p:nvPicPr>
        <p:blipFill>
          <a:blip r:embed="rId4"/>
          <a:stretch>
            <a:fillRect/>
          </a:stretch>
        </p:blipFill>
        <p:spPr>
          <a:xfrm>
            <a:off x="333345" y="1144193"/>
            <a:ext cx="2787762" cy="1169690"/>
          </a:xfrm>
          <a:prstGeom prst="rect">
            <a:avLst/>
          </a:prstGeom>
        </p:spPr>
      </p:pic>
      <p:pic>
        <p:nvPicPr>
          <p:cNvPr id="7" name="Picture 6">
            <a:extLst>
              <a:ext uri="{FF2B5EF4-FFF2-40B4-BE49-F238E27FC236}">
                <a16:creationId xmlns:a16="http://schemas.microsoft.com/office/drawing/2014/main" id="{122E5CC7-3FCC-479B-950F-A6844F20B987}"/>
              </a:ext>
            </a:extLst>
          </p:cNvPr>
          <p:cNvPicPr>
            <a:picLocks noChangeAspect="1"/>
          </p:cNvPicPr>
          <p:nvPr/>
        </p:nvPicPr>
        <p:blipFill>
          <a:blip r:embed="rId5"/>
          <a:stretch>
            <a:fillRect/>
          </a:stretch>
        </p:blipFill>
        <p:spPr>
          <a:xfrm>
            <a:off x="393543" y="2571750"/>
            <a:ext cx="2667365" cy="176963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3356079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p:cNvSpPr>
          <p:nvPr>
            <p:ph idx="4294967295"/>
          </p:nvPr>
        </p:nvSpPr>
        <p:spPr>
          <a:xfrm>
            <a:off x="260350" y="1001665"/>
            <a:ext cx="8324850" cy="3200400"/>
          </a:xfrm>
        </p:spPr>
        <p:txBody>
          <a:bodyPr>
            <a:noAutofit/>
          </a:bodyPr>
          <a:lstStyle/>
          <a:p>
            <a:pPr>
              <a:buClr>
                <a:srgbClr val="0000CC"/>
              </a:buClr>
              <a:buSzPct val="90000"/>
            </a:pPr>
            <a:r>
              <a:rPr lang="en-US" sz="2000" dirty="0">
                <a:solidFill>
                  <a:schemeClr val="tx1"/>
                </a:solidFill>
              </a:rPr>
              <a:t>The Joint Commission (TJC) represents a commitment to Patient Safety and Quality of Care.</a:t>
            </a:r>
          </a:p>
          <a:p>
            <a:pPr>
              <a:buClr>
                <a:srgbClr val="0000CC"/>
              </a:buClr>
              <a:buSzPct val="90000"/>
            </a:pPr>
            <a:r>
              <a:rPr lang="en-US" sz="2000" dirty="0">
                <a:solidFill>
                  <a:schemeClr val="tx1"/>
                </a:solidFill>
              </a:rPr>
              <a:t>Any Holy Cross staff, physician, student or volunteer who has concerns about the safety or quality of care provided in the hospital may report these concerns to </a:t>
            </a:r>
            <a:r>
              <a:rPr lang="en-US" sz="2000" b="1" i="1" dirty="0">
                <a:solidFill>
                  <a:schemeClr val="tx1"/>
                </a:solidFill>
              </a:rPr>
              <a:t>The Joint Commission</a:t>
            </a:r>
            <a:r>
              <a:rPr lang="en-US" sz="2000" b="1" dirty="0">
                <a:solidFill>
                  <a:schemeClr val="tx1"/>
                </a:solidFill>
              </a:rPr>
              <a:t> or to the </a:t>
            </a:r>
            <a:r>
              <a:rPr lang="en-US" sz="2000" b="1" i="1" dirty="0">
                <a:solidFill>
                  <a:schemeClr val="tx1"/>
                </a:solidFill>
              </a:rPr>
              <a:t>Agency for Health Care Administration (AHCA).</a:t>
            </a:r>
          </a:p>
          <a:p>
            <a:pPr>
              <a:buClr>
                <a:srgbClr val="0000CC"/>
              </a:buClr>
              <a:buSzPct val="90000"/>
            </a:pPr>
            <a:r>
              <a:rPr lang="en-US" sz="2000" b="1" i="1" dirty="0">
                <a:solidFill>
                  <a:schemeClr val="tx1"/>
                </a:solidFill>
              </a:rPr>
              <a:t>No retaliatory or disciplinary action</a:t>
            </a:r>
            <a:r>
              <a:rPr lang="en-US" sz="2000" b="1" dirty="0">
                <a:solidFill>
                  <a:schemeClr val="tx1"/>
                </a:solidFill>
              </a:rPr>
              <a:t> </a:t>
            </a:r>
            <a:r>
              <a:rPr lang="en-US" sz="2000" dirty="0">
                <a:solidFill>
                  <a:schemeClr val="tx1"/>
                </a:solidFill>
              </a:rPr>
              <a:t>will be taken against individuals who report safety concerns to The Joint Commission or AHCA.</a:t>
            </a:r>
          </a:p>
        </p:txBody>
      </p:sp>
      <p:sp>
        <p:nvSpPr>
          <p:cNvPr id="84994" name="Rectangle 2"/>
          <p:cNvSpPr>
            <a:spLocks noGrp="1"/>
          </p:cNvSpPr>
          <p:nvPr>
            <p:ph type="title" idx="4294967295"/>
          </p:nvPr>
        </p:nvSpPr>
        <p:spPr>
          <a:xfrm>
            <a:off x="139700" y="201565"/>
            <a:ext cx="9004300" cy="800100"/>
          </a:xfrm>
        </p:spPr>
        <p:txBody>
          <a:bodyPr>
            <a:noAutofit/>
          </a:bodyPr>
          <a:lstStyle/>
          <a:p>
            <a:pPr algn="l"/>
            <a:r>
              <a:rPr lang="en-US" sz="3200" b="1" dirty="0">
                <a:latin typeface="+mj-lt"/>
                <a:cs typeface="Arial" panose="020B0604020202020204" pitchFamily="34" charset="0"/>
              </a:rPr>
              <a:t>Reporting Safety/Quality of Care Concerns</a:t>
            </a:r>
          </a:p>
        </p:txBody>
      </p:sp>
    </p:spTree>
    <p:custDataLst>
      <p:tags r:id="rId1"/>
    </p:custDataLst>
    <p:extLst>
      <p:ext uri="{BB962C8B-B14F-4D97-AF65-F5344CB8AC3E}">
        <p14:creationId xmlns:p14="http://schemas.microsoft.com/office/powerpoint/2010/main" val="3462635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p:cNvSpPr>
          <p:nvPr>
            <p:ph type="title"/>
          </p:nvPr>
        </p:nvSpPr>
        <p:spPr>
          <a:xfrm>
            <a:off x="292560" y="189375"/>
            <a:ext cx="7992407" cy="458074"/>
          </a:xfrm>
        </p:spPr>
        <p:txBody>
          <a:bodyPr>
            <a:noAutofit/>
          </a:bodyPr>
          <a:lstStyle/>
          <a:p>
            <a:r>
              <a:rPr lang="en-US" sz="3200" b="1" dirty="0">
                <a:effectLst/>
                <a:latin typeface="+mj-lt"/>
                <a:cs typeface="Arial" panose="020B0604020202020204" pitchFamily="34" charset="0"/>
              </a:rPr>
              <a:t>Contacting TJC and AHCA</a:t>
            </a:r>
          </a:p>
        </p:txBody>
      </p:sp>
      <p:sp>
        <p:nvSpPr>
          <p:cNvPr id="86019" name="Rectangle 3"/>
          <p:cNvSpPr>
            <a:spLocks noGrp="1"/>
          </p:cNvSpPr>
          <p:nvPr>
            <p:ph idx="1"/>
          </p:nvPr>
        </p:nvSpPr>
        <p:spPr>
          <a:xfrm>
            <a:off x="91447" y="1537610"/>
            <a:ext cx="4019000" cy="3018871"/>
          </a:xfrm>
        </p:spPr>
        <p:txBody>
          <a:bodyPr>
            <a:noAutofit/>
          </a:bodyPr>
          <a:lstStyle/>
          <a:p>
            <a:pPr>
              <a:buClr>
                <a:srgbClr val="0000CC"/>
              </a:buClr>
              <a:buSzPct val="90000"/>
            </a:pPr>
            <a:r>
              <a:rPr lang="en-US" sz="2000" b="1" dirty="0">
                <a:solidFill>
                  <a:schemeClr val="tx1"/>
                </a:solidFill>
              </a:rPr>
              <a:t>FAX</a:t>
            </a:r>
            <a:r>
              <a:rPr lang="en-US" sz="2000" dirty="0">
                <a:solidFill>
                  <a:schemeClr val="tx1"/>
                </a:solidFill>
              </a:rPr>
              <a:t>: 1-630-792-5636</a:t>
            </a:r>
          </a:p>
          <a:p>
            <a:pPr>
              <a:buClr>
                <a:srgbClr val="0000CC"/>
              </a:buClr>
              <a:buSzPct val="90000"/>
            </a:pPr>
            <a:r>
              <a:rPr lang="en-US" sz="2000" b="1" dirty="0">
                <a:solidFill>
                  <a:schemeClr val="tx1"/>
                </a:solidFill>
              </a:rPr>
              <a:t>Email</a:t>
            </a:r>
            <a:r>
              <a:rPr lang="en-US" sz="2000" dirty="0">
                <a:solidFill>
                  <a:schemeClr val="tx1"/>
                </a:solidFill>
              </a:rPr>
              <a:t>: complaint@jointcommission.org</a:t>
            </a:r>
          </a:p>
          <a:p>
            <a:pPr>
              <a:spcAft>
                <a:spcPts val="0"/>
              </a:spcAft>
              <a:buClr>
                <a:srgbClr val="0000CC"/>
              </a:buClr>
              <a:buSzPct val="90000"/>
            </a:pPr>
            <a:r>
              <a:rPr lang="en-US" sz="2000" b="1" dirty="0">
                <a:solidFill>
                  <a:schemeClr val="tx1"/>
                </a:solidFill>
              </a:rPr>
              <a:t>Address</a:t>
            </a:r>
            <a:r>
              <a:rPr lang="en-US" sz="2000" dirty="0">
                <a:solidFill>
                  <a:schemeClr val="tx1"/>
                </a:solidFill>
              </a:rPr>
              <a:t>:</a:t>
            </a:r>
          </a:p>
          <a:p>
            <a:pPr>
              <a:spcAft>
                <a:spcPts val="0"/>
              </a:spcAft>
              <a:buClr>
                <a:srgbClr val="0000CC"/>
              </a:buClr>
            </a:pPr>
            <a:r>
              <a:rPr lang="en-US" sz="2000" dirty="0">
                <a:solidFill>
                  <a:srgbClr val="FF00FF"/>
                </a:solidFill>
              </a:rPr>
              <a:t>	</a:t>
            </a:r>
            <a:r>
              <a:rPr lang="en-US" sz="2000" dirty="0">
                <a:solidFill>
                  <a:schemeClr val="tx1"/>
                </a:solidFill>
              </a:rPr>
              <a:t>Office of Quality Monitoring</a:t>
            </a:r>
          </a:p>
          <a:p>
            <a:pPr>
              <a:spcAft>
                <a:spcPts val="0"/>
              </a:spcAft>
              <a:buClr>
                <a:srgbClr val="0000CC"/>
              </a:buClr>
            </a:pPr>
            <a:r>
              <a:rPr lang="en-US" sz="2000" dirty="0">
                <a:solidFill>
                  <a:srgbClr val="FF00FF"/>
                </a:solidFill>
              </a:rPr>
              <a:t>	</a:t>
            </a:r>
            <a:r>
              <a:rPr lang="en-US" sz="2000" dirty="0">
                <a:solidFill>
                  <a:schemeClr val="tx1"/>
                </a:solidFill>
              </a:rPr>
              <a:t>The Joint Commission</a:t>
            </a:r>
          </a:p>
          <a:p>
            <a:pPr>
              <a:spcAft>
                <a:spcPts val="0"/>
              </a:spcAft>
              <a:buClr>
                <a:srgbClr val="0000CC"/>
              </a:buClr>
            </a:pPr>
            <a:r>
              <a:rPr lang="en-US" sz="2000" dirty="0">
                <a:solidFill>
                  <a:srgbClr val="FF00FF"/>
                </a:solidFill>
              </a:rPr>
              <a:t>	</a:t>
            </a:r>
            <a:r>
              <a:rPr lang="en-US" sz="2000" dirty="0">
                <a:solidFill>
                  <a:schemeClr val="tx1"/>
                </a:solidFill>
              </a:rPr>
              <a:t>One Renaissance Boulevard</a:t>
            </a:r>
          </a:p>
          <a:p>
            <a:pPr>
              <a:spcAft>
                <a:spcPts val="0"/>
              </a:spcAft>
              <a:buClr>
                <a:srgbClr val="0000CC"/>
              </a:buClr>
            </a:pPr>
            <a:r>
              <a:rPr lang="en-US" sz="2000" dirty="0">
                <a:solidFill>
                  <a:srgbClr val="FF00FF"/>
                </a:solidFill>
              </a:rPr>
              <a:t>	</a:t>
            </a:r>
            <a:r>
              <a:rPr lang="en-US" sz="2000" dirty="0">
                <a:solidFill>
                  <a:schemeClr val="tx1"/>
                </a:solidFill>
              </a:rPr>
              <a:t>Oakbrook Terrace, IL 60181</a:t>
            </a:r>
          </a:p>
        </p:txBody>
      </p:sp>
      <p:sp>
        <p:nvSpPr>
          <p:cNvPr id="3" name="TextBox 2">
            <a:extLst>
              <a:ext uri="{FF2B5EF4-FFF2-40B4-BE49-F238E27FC236}">
                <a16:creationId xmlns:a16="http://schemas.microsoft.com/office/drawing/2014/main" id="{FD184122-ADEB-476D-8882-988A6AE62920}"/>
              </a:ext>
            </a:extLst>
          </p:cNvPr>
          <p:cNvSpPr txBox="1"/>
          <p:nvPr/>
        </p:nvSpPr>
        <p:spPr>
          <a:xfrm>
            <a:off x="192004" y="996322"/>
            <a:ext cx="3817886" cy="364331"/>
          </a:xfrm>
          <a:prstGeom prst="rect">
            <a:avLst/>
          </a:prstGeom>
          <a:noFill/>
        </p:spPr>
        <p:txBody>
          <a:bodyPr wrap="square" rtlCol="0">
            <a:spAutoFit/>
          </a:bodyPr>
          <a:lstStyle/>
          <a:p>
            <a:pPr>
              <a:lnSpc>
                <a:spcPts val="2100"/>
              </a:lnSpc>
              <a:spcAft>
                <a:spcPts val="600"/>
              </a:spcAft>
            </a:pPr>
            <a:r>
              <a:rPr lang="en-US" sz="2000" b="1" dirty="0">
                <a:solidFill>
                  <a:srgbClr val="443D3E"/>
                </a:solidFill>
              </a:rPr>
              <a:t>The Joint Commission</a:t>
            </a:r>
          </a:p>
        </p:txBody>
      </p:sp>
      <p:sp>
        <p:nvSpPr>
          <p:cNvPr id="4" name="TextBox 3">
            <a:extLst>
              <a:ext uri="{FF2B5EF4-FFF2-40B4-BE49-F238E27FC236}">
                <a16:creationId xmlns:a16="http://schemas.microsoft.com/office/drawing/2014/main" id="{58A6F26B-BE36-4A84-9259-583D24F185B1}"/>
              </a:ext>
            </a:extLst>
          </p:cNvPr>
          <p:cNvSpPr txBox="1"/>
          <p:nvPr/>
        </p:nvSpPr>
        <p:spPr>
          <a:xfrm>
            <a:off x="4110447" y="963339"/>
            <a:ext cx="4915580" cy="361637"/>
          </a:xfrm>
          <a:prstGeom prst="rect">
            <a:avLst/>
          </a:prstGeom>
          <a:noFill/>
        </p:spPr>
        <p:txBody>
          <a:bodyPr wrap="square" rtlCol="0">
            <a:spAutoFit/>
          </a:bodyPr>
          <a:lstStyle/>
          <a:p>
            <a:pPr>
              <a:lnSpc>
                <a:spcPts val="2100"/>
              </a:lnSpc>
              <a:spcAft>
                <a:spcPts val="600"/>
              </a:spcAft>
            </a:pPr>
            <a:r>
              <a:rPr lang="en-US" sz="2000" b="1" dirty="0">
                <a:solidFill>
                  <a:srgbClr val="443D3E"/>
                </a:solidFill>
              </a:rPr>
              <a:t>Agency for Health Care Administration</a:t>
            </a:r>
          </a:p>
        </p:txBody>
      </p:sp>
      <p:sp>
        <p:nvSpPr>
          <p:cNvPr id="5" name="TextBox 4">
            <a:extLst>
              <a:ext uri="{FF2B5EF4-FFF2-40B4-BE49-F238E27FC236}">
                <a16:creationId xmlns:a16="http://schemas.microsoft.com/office/drawing/2014/main" id="{5BDDD908-263D-4D82-B19A-8F98649ED3F3}"/>
              </a:ext>
            </a:extLst>
          </p:cNvPr>
          <p:cNvSpPr txBox="1"/>
          <p:nvPr/>
        </p:nvSpPr>
        <p:spPr>
          <a:xfrm>
            <a:off x="4211004" y="1537610"/>
            <a:ext cx="4530664" cy="1631216"/>
          </a:xfrm>
          <a:prstGeom prst="rect">
            <a:avLst/>
          </a:prstGeom>
          <a:noFill/>
        </p:spPr>
        <p:txBody>
          <a:bodyPr wrap="none" rtlCol="0">
            <a:spAutoFit/>
          </a:bodyPr>
          <a:lstStyle/>
          <a:p>
            <a:pPr>
              <a:buClr>
                <a:srgbClr val="0000CC"/>
              </a:buClr>
              <a:buSzPct val="90000"/>
            </a:pPr>
            <a:r>
              <a:rPr lang="en-US" sz="2000" b="1" dirty="0"/>
              <a:t>Toll-Free </a:t>
            </a:r>
            <a:r>
              <a:rPr lang="en-US" sz="2000" dirty="0"/>
              <a:t>: 1-888-419-3456</a:t>
            </a:r>
          </a:p>
          <a:p>
            <a:pPr>
              <a:buClr>
                <a:srgbClr val="0000CC"/>
              </a:buClr>
              <a:buSzPct val="90000"/>
            </a:pPr>
            <a:r>
              <a:rPr lang="en-US" sz="2000" b="1" dirty="0"/>
              <a:t>Address</a:t>
            </a:r>
            <a:r>
              <a:rPr lang="en-US" sz="2000" dirty="0"/>
              <a:t>:</a:t>
            </a:r>
          </a:p>
          <a:p>
            <a:pPr>
              <a:buClr>
                <a:srgbClr val="0000CC"/>
              </a:buClr>
              <a:buSzPct val="90000"/>
            </a:pPr>
            <a:r>
              <a:rPr lang="en-US" sz="2000" dirty="0"/>
              <a:t>Agency for Health Care Administration</a:t>
            </a:r>
          </a:p>
          <a:p>
            <a:pPr>
              <a:buClr>
                <a:srgbClr val="0000CC"/>
              </a:buClr>
              <a:buSzPct val="90000"/>
            </a:pPr>
            <a:r>
              <a:rPr lang="en-US" sz="2000" dirty="0"/>
              <a:t>2727 Mahan Drive</a:t>
            </a:r>
          </a:p>
          <a:p>
            <a:pPr>
              <a:buClr>
                <a:srgbClr val="0000CC"/>
              </a:buClr>
              <a:buSzPct val="90000"/>
            </a:pPr>
            <a:r>
              <a:rPr lang="en-US" sz="2000" dirty="0"/>
              <a:t>Tallahassee, Florida 32308</a:t>
            </a:r>
          </a:p>
        </p:txBody>
      </p:sp>
      <p:cxnSp>
        <p:nvCxnSpPr>
          <p:cNvPr id="7" name="Straight Connector 6">
            <a:extLst>
              <a:ext uri="{FF2B5EF4-FFF2-40B4-BE49-F238E27FC236}">
                <a16:creationId xmlns:a16="http://schemas.microsoft.com/office/drawing/2014/main" id="{F350BE0C-4B5A-413C-9C75-B731FD476DBE}"/>
              </a:ext>
            </a:extLst>
          </p:cNvPr>
          <p:cNvCxnSpPr/>
          <p:nvPr/>
        </p:nvCxnSpPr>
        <p:spPr>
          <a:xfrm>
            <a:off x="4110447" y="996322"/>
            <a:ext cx="0" cy="3270878"/>
          </a:xfrm>
          <a:prstGeom prst="line">
            <a:avLst/>
          </a:prstGeom>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320145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6360" y="161357"/>
            <a:ext cx="7992407" cy="458074"/>
          </a:xfrm>
        </p:spPr>
        <p:txBody>
          <a:bodyPr>
            <a:noAutofit/>
          </a:bodyPr>
          <a:lstStyle/>
          <a:p>
            <a:r>
              <a:rPr lang="en-US" sz="3600" b="1" dirty="0">
                <a:solidFill>
                  <a:schemeClr val="tx1"/>
                </a:solidFill>
                <a:latin typeface="Arial" panose="020B0604020202020204" pitchFamily="34" charset="0"/>
                <a:cs typeface="Arial" panose="020B0604020202020204" pitchFamily="34" charset="0"/>
              </a:rPr>
              <a:t>2024 National Patient Safety Goals</a:t>
            </a:r>
            <a:endParaRPr lang="en-US" sz="3600" dirty="0">
              <a:solidFill>
                <a:srgbClr val="FF00FF"/>
              </a:solidFill>
            </a:endParaRPr>
          </a:p>
        </p:txBody>
      </p:sp>
      <p:sp>
        <p:nvSpPr>
          <p:cNvPr id="2" name="Content Placeholder 1"/>
          <p:cNvSpPr>
            <a:spLocks noGrp="1"/>
          </p:cNvSpPr>
          <p:nvPr>
            <p:ph idx="1"/>
          </p:nvPr>
        </p:nvSpPr>
        <p:spPr>
          <a:xfrm>
            <a:off x="216360" y="1328410"/>
            <a:ext cx="8430335" cy="2998004"/>
          </a:xfrm>
        </p:spPr>
        <p:txBody>
          <a:bodyPr>
            <a:normAutofit/>
          </a:bodyPr>
          <a:lstStyle/>
          <a:p>
            <a:pPr>
              <a:lnSpc>
                <a:spcPct val="120000"/>
              </a:lnSpc>
              <a:spcAft>
                <a:spcPts val="0"/>
              </a:spcAft>
            </a:pPr>
            <a:r>
              <a:rPr lang="en-US" sz="2400" dirty="0">
                <a:latin typeface="Arial" panose="020B0604020202020204" pitchFamily="34" charset="0"/>
                <a:cs typeface="Arial" panose="020B0604020202020204" pitchFamily="34" charset="0"/>
              </a:rPr>
              <a:t>The purpose of the National Patient Safety Goals (NPSG) is to improve patient safety. The goals focus on problems in health care safety and how to solve them.</a:t>
            </a:r>
            <a:endParaRPr lang="en-US" sz="2400" dirty="0"/>
          </a:p>
          <a:p>
            <a:endParaRPr lang="en-US" sz="2800" dirty="0"/>
          </a:p>
          <a:p>
            <a:endParaRPr lang="en-US" sz="2800" dirty="0"/>
          </a:p>
        </p:txBody>
      </p:sp>
      <p:sp>
        <p:nvSpPr>
          <p:cNvPr id="6" name="TextBox 5">
            <a:extLst>
              <a:ext uri="{FF2B5EF4-FFF2-40B4-BE49-F238E27FC236}">
                <a16:creationId xmlns:a16="http://schemas.microsoft.com/office/drawing/2014/main" id="{32A537D1-7C5F-4250-AF2F-148F1E3D6359}"/>
              </a:ext>
            </a:extLst>
          </p:cNvPr>
          <p:cNvSpPr txBox="1"/>
          <p:nvPr/>
        </p:nvSpPr>
        <p:spPr>
          <a:xfrm>
            <a:off x="1737644" y="4049750"/>
            <a:ext cx="5187450" cy="461665"/>
          </a:xfrm>
          <a:prstGeom prst="rect">
            <a:avLst/>
          </a:prstGeom>
          <a:noFill/>
        </p:spPr>
        <p:txBody>
          <a:bodyPr wrap="square" rtlCol="0">
            <a:spAutoFit/>
          </a:bodyPr>
          <a:lstStyle/>
          <a:p>
            <a:r>
              <a:rPr lang="en-US" sz="2400" dirty="0">
                <a:solidFill>
                  <a:schemeClr val="accent1"/>
                </a:solidFill>
              </a:rPr>
              <a:t>Safety is a Holy Cross Core Value</a:t>
            </a:r>
          </a:p>
        </p:txBody>
      </p:sp>
      <p:pic>
        <p:nvPicPr>
          <p:cNvPr id="7" name="Picture 6">
            <a:extLst>
              <a:ext uri="{FF2B5EF4-FFF2-40B4-BE49-F238E27FC236}">
                <a16:creationId xmlns:a16="http://schemas.microsoft.com/office/drawing/2014/main" id="{2DDDA60C-9ED7-4320-89FC-325E2DDC3A1F}"/>
              </a:ext>
            </a:extLst>
          </p:cNvPr>
          <p:cNvPicPr>
            <a:picLocks noChangeAspect="1"/>
          </p:cNvPicPr>
          <p:nvPr/>
        </p:nvPicPr>
        <p:blipFill>
          <a:blip r:embed="rId4"/>
          <a:stretch>
            <a:fillRect/>
          </a:stretch>
        </p:blipFill>
        <p:spPr>
          <a:xfrm>
            <a:off x="4572000" y="2770961"/>
            <a:ext cx="1088331" cy="1139619"/>
          </a:xfrm>
          <a:prstGeom prst="rect">
            <a:avLst/>
          </a:prstGeom>
        </p:spPr>
      </p:pic>
      <p:pic>
        <p:nvPicPr>
          <p:cNvPr id="8" name="Picture 7">
            <a:extLst>
              <a:ext uri="{FF2B5EF4-FFF2-40B4-BE49-F238E27FC236}">
                <a16:creationId xmlns:a16="http://schemas.microsoft.com/office/drawing/2014/main" id="{05315173-E620-450E-AB90-83F12C235524}"/>
              </a:ext>
            </a:extLst>
          </p:cNvPr>
          <p:cNvPicPr>
            <a:picLocks noChangeAspect="1"/>
          </p:cNvPicPr>
          <p:nvPr/>
        </p:nvPicPr>
        <p:blipFill>
          <a:blip r:embed="rId5"/>
          <a:stretch>
            <a:fillRect/>
          </a:stretch>
        </p:blipFill>
        <p:spPr>
          <a:xfrm>
            <a:off x="2358190" y="2849067"/>
            <a:ext cx="1115897" cy="1075071"/>
          </a:xfrm>
          <a:prstGeom prst="rect">
            <a:avLst/>
          </a:prstGeom>
        </p:spPr>
      </p:pic>
      <p:sp>
        <p:nvSpPr>
          <p:cNvPr id="9" name="Arrow: Down 8">
            <a:extLst>
              <a:ext uri="{FF2B5EF4-FFF2-40B4-BE49-F238E27FC236}">
                <a16:creationId xmlns:a16="http://schemas.microsoft.com/office/drawing/2014/main" id="{8DBF3F9F-3851-4EAF-8A8B-44D877BB296F}"/>
              </a:ext>
            </a:extLst>
          </p:cNvPr>
          <p:cNvSpPr/>
          <p:nvPr/>
        </p:nvSpPr>
        <p:spPr>
          <a:xfrm rot="10800000">
            <a:off x="8209130" y="59632"/>
            <a:ext cx="297403" cy="6363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BA68919-7C9A-4389-BF00-3E372529A012}"/>
              </a:ext>
            </a:extLst>
          </p:cNvPr>
          <p:cNvSpPr txBox="1"/>
          <p:nvPr/>
        </p:nvSpPr>
        <p:spPr>
          <a:xfrm>
            <a:off x="4846808" y="868542"/>
            <a:ext cx="4077754" cy="340991"/>
          </a:xfrm>
          <a:prstGeom prst="rect">
            <a:avLst/>
          </a:prstGeom>
          <a:noFill/>
          <a:ln>
            <a:solidFill>
              <a:schemeClr val="accent1">
                <a:shade val="95000"/>
                <a:satMod val="105000"/>
              </a:schemeClr>
            </a:solidFill>
          </a:ln>
        </p:spPr>
        <p:txBody>
          <a:bodyPr wrap="square" rtlCol="0">
            <a:spAutoFit/>
          </a:bodyPr>
          <a:lstStyle/>
          <a:p>
            <a:pPr>
              <a:lnSpc>
                <a:spcPts val="2100"/>
              </a:lnSpc>
              <a:spcAft>
                <a:spcPts val="600"/>
              </a:spcAft>
            </a:pPr>
            <a:r>
              <a:rPr lang="en-US" sz="1600" dirty="0">
                <a:solidFill>
                  <a:srgbClr val="443D3E"/>
                </a:solidFill>
              </a:rPr>
              <a:t>Click Resources for 2024 NPSG Summary</a:t>
            </a:r>
          </a:p>
        </p:txBody>
      </p:sp>
    </p:spTree>
    <p:custDataLst>
      <p:tags r:id="rId1"/>
    </p:custDataLst>
    <p:extLst>
      <p:ext uri="{BB962C8B-B14F-4D97-AF65-F5344CB8AC3E}">
        <p14:creationId xmlns:p14="http://schemas.microsoft.com/office/powerpoint/2010/main" val="3857262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9438" y="151950"/>
            <a:ext cx="8924562" cy="458074"/>
          </a:xfrm>
        </p:spPr>
        <p:txBody>
          <a:bodyPr>
            <a:noAutofit/>
          </a:bodyPr>
          <a:lstStyle/>
          <a:p>
            <a:r>
              <a:rPr lang="en-US" sz="3200" b="1" dirty="0">
                <a:latin typeface="Arial" panose="020B0604020202020204" pitchFamily="34" charset="0"/>
                <a:cs typeface="Arial" panose="020B0604020202020204" pitchFamily="34" charset="0"/>
              </a:rPr>
              <a:t>Goal: Identify patients correctly</a:t>
            </a:r>
            <a:endParaRPr lang="en-US" sz="3200" dirty="0"/>
          </a:p>
        </p:txBody>
      </p:sp>
      <p:sp>
        <p:nvSpPr>
          <p:cNvPr id="6" name="Content Placeholder 5"/>
          <p:cNvSpPr>
            <a:spLocks noGrp="1"/>
          </p:cNvSpPr>
          <p:nvPr>
            <p:ph sz="quarter" idx="12"/>
          </p:nvPr>
        </p:nvSpPr>
        <p:spPr>
          <a:xfrm>
            <a:off x="524435" y="1058638"/>
            <a:ext cx="8229600" cy="3254620"/>
          </a:xfrm>
        </p:spPr>
        <p:txBody>
          <a:bodyPr/>
          <a:lstStyle/>
          <a:p>
            <a:endParaRPr lang="en-US" dirty="0"/>
          </a:p>
          <a:p>
            <a:endParaRPr lang="en-US" dirty="0"/>
          </a:p>
        </p:txBody>
      </p:sp>
      <p:pic>
        <p:nvPicPr>
          <p:cNvPr id="7" name="Picture 6" descr="Screen Clipping">
            <a:extLst>
              <a:ext uri="{FF2B5EF4-FFF2-40B4-BE49-F238E27FC236}">
                <a16:creationId xmlns:a16="http://schemas.microsoft.com/office/drawing/2014/main" id="{4A7403B0-CC00-4448-BF2B-D8B4E60F4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358" y="1542877"/>
            <a:ext cx="2155288" cy="3025807"/>
          </a:xfrm>
          <a:prstGeom prst="rect">
            <a:avLst/>
          </a:prstGeom>
          <a:ln>
            <a:solidFill>
              <a:schemeClr val="tx1"/>
            </a:solidFill>
          </a:ln>
        </p:spPr>
      </p:pic>
      <p:sp>
        <p:nvSpPr>
          <p:cNvPr id="8" name="Content Placeholder 1">
            <a:extLst>
              <a:ext uri="{FF2B5EF4-FFF2-40B4-BE49-F238E27FC236}">
                <a16:creationId xmlns:a16="http://schemas.microsoft.com/office/drawing/2014/main" id="{AA536616-82DC-4718-BA96-AB523D3E82A6}"/>
              </a:ext>
            </a:extLst>
          </p:cNvPr>
          <p:cNvSpPr txBox="1">
            <a:spLocks/>
          </p:cNvSpPr>
          <p:nvPr/>
        </p:nvSpPr>
        <p:spPr>
          <a:xfrm>
            <a:off x="2777078" y="839780"/>
            <a:ext cx="6312246" cy="3757256"/>
          </a:xfrm>
          <a:prstGeom prst="rect">
            <a:avLst/>
          </a:prstGeom>
        </p:spPr>
        <p:txBody>
          <a:bodyPr>
            <a:normAutofit fontScale="77500" lnSpcReduction="20000"/>
          </a:bodyPr>
          <a:lstStyle>
            <a:lvl1pPr marL="0" indent="0" algn="l" defTabSz="457200" rtl="0" eaLnBrk="1" latinLnBrk="0" hangingPunct="1">
              <a:lnSpc>
                <a:spcPct val="100000"/>
              </a:lnSpc>
              <a:spcBef>
                <a:spcPts val="0"/>
              </a:spcBef>
              <a:spcAft>
                <a:spcPts val="800"/>
              </a:spcAft>
              <a:buClr>
                <a:srgbClr val="249ADA"/>
              </a:buClr>
              <a:buSzPct val="80000"/>
              <a:buFontTx/>
              <a:buNone/>
              <a:defRPr sz="2600" kern="1200">
                <a:solidFill>
                  <a:srgbClr val="4A4B4D"/>
                </a:solidFill>
                <a:latin typeface="Arial"/>
                <a:ea typeface="+mn-ea"/>
                <a:cs typeface="Arial"/>
              </a:defRPr>
            </a:lvl1pPr>
            <a:lvl2pPr marL="173038" indent="-173038" algn="l" defTabSz="457200" rtl="0" eaLnBrk="1" latinLnBrk="0" hangingPunct="1">
              <a:lnSpc>
                <a:spcPct val="100000"/>
              </a:lnSpc>
              <a:spcBef>
                <a:spcPts val="0"/>
              </a:spcBef>
              <a:spcAft>
                <a:spcPts val="800"/>
              </a:spcAft>
              <a:buClr>
                <a:schemeClr val="accent2"/>
              </a:buClr>
              <a:buSzPct val="90000"/>
              <a:buFont typeface="Arial"/>
              <a:buChar char="•"/>
              <a:defRPr sz="2400" kern="1200">
                <a:solidFill>
                  <a:schemeClr val="tx1"/>
                </a:solidFill>
                <a:latin typeface="Arial"/>
                <a:ea typeface="+mn-ea"/>
                <a:cs typeface="Arial"/>
              </a:defRPr>
            </a:lvl2pPr>
            <a:lvl3pPr marL="454025" indent="-114300" algn="l" defTabSz="457200" rtl="0" eaLnBrk="1" latinLnBrk="0" hangingPunct="1">
              <a:lnSpc>
                <a:spcPct val="100000"/>
              </a:lnSpc>
              <a:spcBef>
                <a:spcPts val="0"/>
              </a:spcBef>
              <a:spcAft>
                <a:spcPts val="800"/>
              </a:spcAft>
              <a:buClr>
                <a:schemeClr val="tx2"/>
              </a:buClr>
              <a:buSzPct val="90000"/>
              <a:buFont typeface="Arial"/>
              <a:buChar char="•"/>
              <a:tabLst/>
              <a:defRPr sz="2000" kern="1200">
                <a:solidFill>
                  <a:schemeClr val="tx1"/>
                </a:solidFill>
                <a:latin typeface="Arial"/>
                <a:ea typeface="+mn-ea"/>
                <a:cs typeface="Arial"/>
              </a:defRPr>
            </a:lvl3pPr>
            <a:lvl4pPr marL="803275" indent="-114300" algn="l" defTabSz="457200" rtl="0" eaLnBrk="1" latinLnBrk="0" hangingPunct="1">
              <a:lnSpc>
                <a:spcPct val="100000"/>
              </a:lnSpc>
              <a:spcBef>
                <a:spcPts val="0"/>
              </a:spcBef>
              <a:spcAft>
                <a:spcPts val="800"/>
              </a:spcAft>
              <a:buClr>
                <a:schemeClr val="accent3"/>
              </a:buClr>
              <a:buSzPct val="90000"/>
              <a:buFont typeface="Arial"/>
              <a:buChar char="•"/>
              <a:tabLst/>
              <a:defRPr sz="1800" kern="1200">
                <a:solidFill>
                  <a:schemeClr val="tx1"/>
                </a:solidFill>
                <a:latin typeface="Arial"/>
                <a:ea typeface="+mn-ea"/>
                <a:cs typeface="Arial"/>
              </a:defRPr>
            </a:lvl4pPr>
            <a:lvl5pPr marL="1146175" indent="-117475" algn="l" defTabSz="457200" rtl="0" eaLnBrk="1" latinLnBrk="0" hangingPunct="1">
              <a:lnSpc>
                <a:spcPct val="100000"/>
              </a:lnSpc>
              <a:spcBef>
                <a:spcPts val="0"/>
              </a:spcBef>
              <a:spcAft>
                <a:spcPts val="800"/>
              </a:spcAft>
              <a:buClr>
                <a:schemeClr val="accent4"/>
              </a:buClr>
              <a:buSzPct val="90000"/>
              <a:buFont typeface="Arial"/>
              <a:buChar char="•"/>
              <a:defRPr sz="1800" kern="1200">
                <a:solidFill>
                  <a:schemeClr val="tx1"/>
                </a:solidFill>
                <a:latin typeface="Arial"/>
                <a:ea typeface="+mn-ea"/>
                <a:cs typeface="Arial"/>
              </a:defRPr>
            </a:lvl5pPr>
            <a:lvl6pPr marL="2514600" indent="-228600" algn="l" defTabSz="457200" rtl="0" eaLnBrk="1" latinLnBrk="0" hangingPunct="1">
              <a:lnSpc>
                <a:spcPct val="100000"/>
              </a:lnSpc>
              <a:spcBef>
                <a:spcPts val="0"/>
              </a:spcBef>
              <a:spcAft>
                <a:spcPts val="800"/>
              </a:spcAft>
              <a:buFont typeface="Arial"/>
              <a:buChar char="•"/>
              <a:defRPr sz="1800" kern="1200" baseline="0">
                <a:solidFill>
                  <a:schemeClr val="tx1"/>
                </a:solidFill>
                <a:latin typeface="+mn-lt"/>
                <a:ea typeface="+mn-ea"/>
                <a:cs typeface="+mn-cs"/>
              </a:defRPr>
            </a:lvl6pPr>
            <a:lvl7pPr marL="2519363" indent="0" algn="l" defTabSz="457200" rtl="0" eaLnBrk="1" latinLnBrk="0" hangingPunct="1">
              <a:lnSpc>
                <a:spcPct val="100000"/>
              </a:lnSpc>
              <a:spcBef>
                <a:spcPts val="0"/>
              </a:spcBef>
              <a:spcAft>
                <a:spcPts val="800"/>
              </a:spcAft>
              <a:buFont typeface="Arial"/>
              <a:buNone/>
              <a:defRPr sz="1800" kern="1200">
                <a:solidFill>
                  <a:schemeClr val="tx1"/>
                </a:solidFill>
                <a:latin typeface="+mn-lt"/>
                <a:ea typeface="+mn-ea"/>
                <a:cs typeface="+mn-cs"/>
              </a:defRPr>
            </a:lvl7pPr>
            <a:lvl8pPr marL="2519363" indent="0" algn="l" defTabSz="457200"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8pPr>
            <a:lvl9pPr marL="2519363" indent="0" algn="l" defTabSz="457200"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9pPr>
          </a:lstStyle>
          <a:p>
            <a:pPr>
              <a:lnSpc>
                <a:spcPct val="170000"/>
              </a:lnSpc>
              <a:spcAft>
                <a:spcPts val="0"/>
              </a:spcAft>
            </a:pPr>
            <a:r>
              <a:rPr lang="en-US" b="1" dirty="0">
                <a:solidFill>
                  <a:srgbClr val="FF0000"/>
                </a:solidFill>
              </a:rPr>
              <a:t>Always</a:t>
            </a:r>
            <a:r>
              <a:rPr lang="en-US" dirty="0"/>
              <a:t> use 2 patient identifiers (</a:t>
            </a:r>
            <a:r>
              <a:rPr lang="en-US" dirty="0">
                <a:highlight>
                  <a:srgbClr val="FFFF00"/>
                </a:highlight>
              </a:rPr>
              <a:t>name &amp; date of birth</a:t>
            </a:r>
            <a:r>
              <a:rPr lang="en-US" dirty="0"/>
              <a:t>)</a:t>
            </a:r>
          </a:p>
          <a:p>
            <a:pPr>
              <a:lnSpc>
                <a:spcPct val="170000"/>
              </a:lnSpc>
              <a:spcAft>
                <a:spcPts val="0"/>
              </a:spcAft>
            </a:pPr>
            <a:r>
              <a:rPr lang="en-US" b="1" dirty="0">
                <a:solidFill>
                  <a:srgbClr val="FF0000"/>
                </a:solidFill>
              </a:rPr>
              <a:t>Ask</a:t>
            </a:r>
            <a:r>
              <a:rPr lang="en-US" dirty="0"/>
              <a:t> the patient to verbally state their name and birth date when possible</a:t>
            </a:r>
          </a:p>
          <a:p>
            <a:pPr>
              <a:lnSpc>
                <a:spcPct val="170000"/>
              </a:lnSpc>
              <a:spcAft>
                <a:spcPts val="0"/>
              </a:spcAft>
            </a:pPr>
            <a:r>
              <a:rPr lang="en-US" b="1" dirty="0">
                <a:solidFill>
                  <a:srgbClr val="FF0000"/>
                </a:solidFill>
              </a:rPr>
              <a:t>Identify</a:t>
            </a:r>
            <a:r>
              <a:rPr lang="en-US" dirty="0"/>
              <a:t> patient when:</a:t>
            </a:r>
          </a:p>
          <a:p>
            <a:pPr lvl="1">
              <a:lnSpc>
                <a:spcPct val="170000"/>
              </a:lnSpc>
              <a:spcAft>
                <a:spcPts val="0"/>
              </a:spcAft>
              <a:buClr>
                <a:schemeClr val="accent1"/>
              </a:buClr>
              <a:buFont typeface="Wingdings" panose="05000000000000000000" pitchFamily="2" charset="2"/>
              <a:buChar char="§"/>
            </a:pPr>
            <a:r>
              <a:rPr lang="en-US" dirty="0"/>
              <a:t>Administering medication or blood products</a:t>
            </a:r>
          </a:p>
          <a:p>
            <a:pPr lvl="1">
              <a:lnSpc>
                <a:spcPct val="170000"/>
              </a:lnSpc>
              <a:spcAft>
                <a:spcPts val="0"/>
              </a:spcAft>
              <a:buClr>
                <a:schemeClr val="accent1"/>
              </a:buClr>
              <a:buFont typeface="Wingdings" panose="05000000000000000000" pitchFamily="2" charset="2"/>
              <a:buChar char="§"/>
            </a:pPr>
            <a:r>
              <a:rPr lang="en-US" dirty="0"/>
              <a:t>Collecting blood samples or specimens</a:t>
            </a:r>
          </a:p>
          <a:p>
            <a:pPr lvl="1">
              <a:lnSpc>
                <a:spcPct val="170000"/>
              </a:lnSpc>
              <a:spcAft>
                <a:spcPts val="0"/>
              </a:spcAft>
              <a:buClr>
                <a:schemeClr val="accent1"/>
              </a:buClr>
              <a:buFont typeface="Wingdings" panose="05000000000000000000" pitchFamily="2" charset="2"/>
              <a:buChar char="§"/>
            </a:pPr>
            <a:r>
              <a:rPr lang="en-US" dirty="0"/>
              <a:t>Providing care, treatment, or services</a:t>
            </a:r>
          </a:p>
          <a:p>
            <a:pPr>
              <a:lnSpc>
                <a:spcPct val="170000"/>
              </a:lnSpc>
              <a:spcAft>
                <a:spcPts val="0"/>
              </a:spcAft>
            </a:pPr>
            <a:endParaRPr lang="en-US" dirty="0"/>
          </a:p>
          <a:p>
            <a:pPr>
              <a:lnSpc>
                <a:spcPct val="170000"/>
              </a:lnSpc>
              <a:spcAft>
                <a:spcPts val="0"/>
              </a:spcAft>
            </a:pPr>
            <a:endParaRPr lang="en-US" dirty="0"/>
          </a:p>
        </p:txBody>
      </p:sp>
      <p:pic>
        <p:nvPicPr>
          <p:cNvPr id="9" name="Picture 2">
            <a:extLst>
              <a:ext uri="{FF2B5EF4-FFF2-40B4-BE49-F238E27FC236}">
                <a16:creationId xmlns:a16="http://schemas.microsoft.com/office/drawing/2014/main" id="{5B23D02C-FF82-4D52-985E-596E687B23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534" y="889604"/>
            <a:ext cx="2133255" cy="568152"/>
          </a:xfrm>
          <a:prstGeom prst="rect">
            <a:avLst/>
          </a:prstGeom>
          <a:noFill/>
          <a:ln w="28575">
            <a:solidFill>
              <a:srgbClr val="B0CE42"/>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0003702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4340D-F52B-400D-886C-E8782174AEEE}"/>
              </a:ext>
            </a:extLst>
          </p:cNvPr>
          <p:cNvSpPr>
            <a:spLocks noGrp="1"/>
          </p:cNvSpPr>
          <p:nvPr>
            <p:ph type="title"/>
          </p:nvPr>
        </p:nvSpPr>
        <p:spPr>
          <a:xfrm>
            <a:off x="235410" y="147663"/>
            <a:ext cx="7992407" cy="458074"/>
          </a:xfrm>
        </p:spPr>
        <p:txBody>
          <a:bodyPr/>
          <a:lstStyle/>
          <a:p>
            <a:r>
              <a:rPr lang="en-US" sz="3200" b="1" dirty="0">
                <a:solidFill>
                  <a:schemeClr val="tx1"/>
                </a:solidFill>
                <a:latin typeface="Arial" panose="020B0604020202020204" pitchFamily="34" charset="0"/>
                <a:cs typeface="Arial" panose="020B0604020202020204" pitchFamily="34" charset="0"/>
              </a:rPr>
              <a:t>Goal: Improve staff communication</a:t>
            </a:r>
            <a:endParaRPr lang="en-US" sz="3200" dirty="0">
              <a:solidFill>
                <a:schemeClr val="tx1"/>
              </a:solidFill>
            </a:endParaRPr>
          </a:p>
        </p:txBody>
      </p:sp>
      <p:sp>
        <p:nvSpPr>
          <p:cNvPr id="3" name="Content Placeholder 2">
            <a:extLst>
              <a:ext uri="{FF2B5EF4-FFF2-40B4-BE49-F238E27FC236}">
                <a16:creationId xmlns:a16="http://schemas.microsoft.com/office/drawing/2014/main" id="{83B4EDA8-B2C1-4A1C-9AF4-DDE515BC38C5}"/>
              </a:ext>
            </a:extLst>
          </p:cNvPr>
          <p:cNvSpPr>
            <a:spLocks noGrp="1"/>
          </p:cNvSpPr>
          <p:nvPr>
            <p:ph idx="1"/>
          </p:nvPr>
        </p:nvSpPr>
        <p:spPr>
          <a:xfrm>
            <a:off x="219437" y="904305"/>
            <a:ext cx="8905873" cy="3855891"/>
          </a:xfrm>
        </p:spPr>
        <p:txBody>
          <a:bodyPr>
            <a:noAutofit/>
          </a:bodyPr>
          <a:lstStyle/>
          <a:p>
            <a:r>
              <a:rPr lang="en-US" sz="2400" i="1" dirty="0"/>
              <a:t>Important Communication Tools for Patient Safety:</a:t>
            </a:r>
          </a:p>
          <a:p>
            <a:r>
              <a:rPr lang="en-US" sz="2000" dirty="0"/>
              <a:t>1) </a:t>
            </a:r>
            <a:r>
              <a:rPr lang="en-US" sz="2000" b="1" dirty="0"/>
              <a:t>Handoff</a:t>
            </a:r>
            <a:r>
              <a:rPr lang="en-US" sz="2000" dirty="0"/>
              <a:t> – Clearly communicating vital information between different care providers. Example: During shift change, when transferring a patient.  Provides an opportunity to ask questions, clarify, and confirm</a:t>
            </a:r>
          </a:p>
          <a:p>
            <a:r>
              <a:rPr lang="en-US" sz="2000" dirty="0"/>
              <a:t>2) </a:t>
            </a:r>
            <a:r>
              <a:rPr lang="en-US" sz="2000" b="1" dirty="0"/>
              <a:t>Check Back </a:t>
            </a:r>
            <a:r>
              <a:rPr lang="en-US" sz="2000" dirty="0"/>
              <a:t>– Using closed loop communication to make sure the correct information is received. Example:</a:t>
            </a:r>
          </a:p>
          <a:p>
            <a:pPr>
              <a:spcAft>
                <a:spcPts val="0"/>
              </a:spcAft>
            </a:pPr>
            <a:r>
              <a:rPr lang="en-US" sz="2000" dirty="0"/>
              <a:t> Nurse: “Mr. Smith needs to go to Room 256-1”</a:t>
            </a:r>
          </a:p>
          <a:p>
            <a:pPr>
              <a:spcAft>
                <a:spcPts val="0"/>
              </a:spcAft>
            </a:pPr>
            <a:r>
              <a:rPr lang="en-US" sz="2000" dirty="0"/>
              <a:t> Transporter:  “Mr. Smith to Room 256-1”</a:t>
            </a:r>
          </a:p>
          <a:p>
            <a:pPr>
              <a:spcAft>
                <a:spcPts val="0"/>
              </a:spcAft>
            </a:pPr>
            <a:r>
              <a:rPr lang="en-US" sz="2400" dirty="0"/>
              <a:t> </a:t>
            </a:r>
            <a:r>
              <a:rPr lang="en-US" sz="2000" dirty="0"/>
              <a:t>Nurse: “That is correct. Thank you”</a:t>
            </a:r>
          </a:p>
        </p:txBody>
      </p:sp>
    </p:spTree>
    <p:custDataLst>
      <p:tags r:id="rId1"/>
    </p:custDataLst>
    <p:extLst>
      <p:ext uri="{BB962C8B-B14F-4D97-AF65-F5344CB8AC3E}">
        <p14:creationId xmlns:p14="http://schemas.microsoft.com/office/powerpoint/2010/main" val="2984010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9BE1-D516-4110-9342-B52F71BAE622}"/>
              </a:ext>
            </a:extLst>
          </p:cNvPr>
          <p:cNvSpPr>
            <a:spLocks noGrp="1"/>
          </p:cNvSpPr>
          <p:nvPr>
            <p:ph type="title"/>
          </p:nvPr>
        </p:nvSpPr>
        <p:spPr>
          <a:xfrm>
            <a:off x="263985" y="193784"/>
            <a:ext cx="7992407" cy="458074"/>
          </a:xfrm>
        </p:spPr>
        <p:txBody>
          <a:bodyPr/>
          <a:lstStyle/>
          <a:p>
            <a:r>
              <a:rPr lang="en-US" sz="3200" b="1" dirty="0">
                <a:solidFill>
                  <a:schemeClr val="tx1"/>
                </a:solidFill>
                <a:latin typeface="Arial" panose="020B0604020202020204" pitchFamily="34" charset="0"/>
                <a:cs typeface="Arial" panose="020B0604020202020204" pitchFamily="34" charset="0"/>
              </a:rPr>
              <a:t>Goal: Use medicines safely</a:t>
            </a:r>
            <a:endParaRPr lang="en-US" sz="3200" dirty="0">
              <a:solidFill>
                <a:schemeClr val="tx1"/>
              </a:solidFill>
            </a:endParaRPr>
          </a:p>
        </p:txBody>
      </p:sp>
      <p:sp>
        <p:nvSpPr>
          <p:cNvPr id="3" name="Content Placeholder 2">
            <a:extLst>
              <a:ext uri="{FF2B5EF4-FFF2-40B4-BE49-F238E27FC236}">
                <a16:creationId xmlns:a16="http://schemas.microsoft.com/office/drawing/2014/main" id="{CEEB2329-4FE8-4178-A8EA-91B509995368}"/>
              </a:ext>
            </a:extLst>
          </p:cNvPr>
          <p:cNvSpPr>
            <a:spLocks noGrp="1"/>
          </p:cNvSpPr>
          <p:nvPr>
            <p:ph idx="1"/>
          </p:nvPr>
        </p:nvSpPr>
        <p:spPr>
          <a:xfrm>
            <a:off x="263985" y="1153889"/>
            <a:ext cx="7992407" cy="2427511"/>
          </a:xfrm>
        </p:spPr>
        <p:txBody>
          <a:bodyPr>
            <a:normAutofit/>
          </a:bodyPr>
          <a:lstStyle/>
          <a:p>
            <a:r>
              <a:rPr lang="en-US" sz="2400" dirty="0"/>
              <a:t>Use medicines safely</a:t>
            </a:r>
          </a:p>
          <a:p>
            <a:pPr marL="228600" indent="-228600">
              <a:buClr>
                <a:schemeClr val="accent1"/>
              </a:buClr>
              <a:buFont typeface="Wingdings" panose="05000000000000000000" pitchFamily="2" charset="2"/>
              <a:buChar char="§"/>
            </a:pPr>
            <a:r>
              <a:rPr lang="en-US" sz="2000" dirty="0"/>
              <a:t>Before a procedure, label medicines that are not labeled</a:t>
            </a:r>
          </a:p>
          <a:p>
            <a:pPr marL="228600" indent="-228600">
              <a:buClr>
                <a:schemeClr val="accent1"/>
              </a:buClr>
              <a:buFont typeface="Wingdings" panose="05000000000000000000" pitchFamily="2" charset="2"/>
              <a:buChar char="§"/>
            </a:pPr>
            <a:r>
              <a:rPr lang="en-US" sz="2000" dirty="0"/>
              <a:t>Take extra care with patients who take medicines to thin their blood</a:t>
            </a:r>
          </a:p>
          <a:p>
            <a:pPr marL="228600" indent="-228600">
              <a:buClr>
                <a:schemeClr val="accent1"/>
              </a:buClr>
              <a:buFont typeface="Wingdings" panose="05000000000000000000" pitchFamily="2" charset="2"/>
              <a:buChar char="§"/>
            </a:pPr>
            <a:r>
              <a:rPr lang="en-US" sz="2000" dirty="0"/>
              <a:t>Record and pass along correct information about a patient’s medicines</a:t>
            </a:r>
          </a:p>
        </p:txBody>
      </p:sp>
    </p:spTree>
    <p:custDataLst>
      <p:tags r:id="rId1"/>
    </p:custDataLst>
    <p:extLst>
      <p:ext uri="{BB962C8B-B14F-4D97-AF65-F5344CB8AC3E}">
        <p14:creationId xmlns:p14="http://schemas.microsoft.com/office/powerpoint/2010/main" val="2565574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8CFDE-C5A2-4A58-A339-B76F73F7D584}"/>
              </a:ext>
            </a:extLst>
          </p:cNvPr>
          <p:cNvSpPr>
            <a:spLocks noGrp="1"/>
          </p:cNvSpPr>
          <p:nvPr>
            <p:ph type="title"/>
          </p:nvPr>
        </p:nvSpPr>
        <p:spPr>
          <a:xfrm>
            <a:off x="244934" y="234391"/>
            <a:ext cx="7992407" cy="458074"/>
          </a:xfrm>
        </p:spPr>
        <p:txBody>
          <a:bodyPr/>
          <a:lstStyle/>
          <a:p>
            <a:r>
              <a:rPr lang="en-US" sz="3200" b="1" dirty="0"/>
              <a:t>Goal: Use alarms safely</a:t>
            </a:r>
          </a:p>
        </p:txBody>
      </p:sp>
      <p:sp>
        <p:nvSpPr>
          <p:cNvPr id="3" name="Content Placeholder 2">
            <a:extLst>
              <a:ext uri="{FF2B5EF4-FFF2-40B4-BE49-F238E27FC236}">
                <a16:creationId xmlns:a16="http://schemas.microsoft.com/office/drawing/2014/main" id="{FB940372-6152-4A05-B99D-2F948E191A4E}"/>
              </a:ext>
            </a:extLst>
          </p:cNvPr>
          <p:cNvSpPr>
            <a:spLocks noGrp="1"/>
          </p:cNvSpPr>
          <p:nvPr>
            <p:ph idx="1"/>
          </p:nvPr>
        </p:nvSpPr>
        <p:spPr>
          <a:xfrm>
            <a:off x="244934" y="1125312"/>
            <a:ext cx="8405771" cy="3097771"/>
          </a:xfrm>
        </p:spPr>
        <p:txBody>
          <a:bodyPr>
            <a:normAutofit fontScale="92500" lnSpcReduction="10000"/>
          </a:bodyPr>
          <a:lstStyle/>
          <a:p>
            <a:pPr marL="342900" indent="-342900">
              <a:lnSpc>
                <a:spcPct val="120000"/>
              </a:lnSpc>
              <a:spcAft>
                <a:spcPts val="0"/>
              </a:spcAft>
              <a:buFont typeface="Wingdings" panose="05000000000000000000" pitchFamily="2" charset="2"/>
              <a:buChar char="§"/>
            </a:pPr>
            <a:r>
              <a:rPr lang="en-US" sz="2400" dirty="0">
                <a:solidFill>
                  <a:schemeClr val="tx1"/>
                </a:solidFill>
              </a:rPr>
              <a:t>Alarms must be recognized, interpreted, and acted on by a knowledgeable person in a </a:t>
            </a:r>
            <a:r>
              <a:rPr lang="en-US" sz="2400" b="1" dirty="0">
                <a:solidFill>
                  <a:schemeClr val="tx1"/>
                </a:solidFill>
              </a:rPr>
              <a:t>timely</a:t>
            </a:r>
            <a:r>
              <a:rPr lang="en-US" sz="2400" dirty="0">
                <a:solidFill>
                  <a:schemeClr val="tx1"/>
                </a:solidFill>
              </a:rPr>
              <a:t> fashion</a:t>
            </a:r>
          </a:p>
          <a:p>
            <a:pPr marL="342900" indent="-342900">
              <a:lnSpc>
                <a:spcPct val="120000"/>
              </a:lnSpc>
              <a:spcAft>
                <a:spcPts val="0"/>
              </a:spcAft>
              <a:buFont typeface="Wingdings" panose="05000000000000000000" pitchFamily="2" charset="2"/>
              <a:buChar char="§"/>
            </a:pPr>
            <a:r>
              <a:rPr lang="en-US" sz="2400" b="1" dirty="0">
                <a:solidFill>
                  <a:schemeClr val="tx1"/>
                </a:solidFill>
              </a:rPr>
              <a:t>Alarms must be immediately reviewed and validated by patient assessment</a:t>
            </a:r>
          </a:p>
          <a:p>
            <a:pPr marL="342900" indent="-342900">
              <a:lnSpc>
                <a:spcPct val="120000"/>
              </a:lnSpc>
              <a:spcAft>
                <a:spcPts val="0"/>
              </a:spcAft>
              <a:buFont typeface="Wingdings" panose="05000000000000000000" pitchFamily="2" charset="2"/>
              <a:buChar char="§"/>
            </a:pPr>
            <a:r>
              <a:rPr lang="en-US" sz="2400" dirty="0">
                <a:solidFill>
                  <a:schemeClr val="tx1"/>
                </a:solidFill>
              </a:rPr>
              <a:t>Ensure proper lead placement, signal quality, and setting of alarm parameters</a:t>
            </a:r>
          </a:p>
          <a:p>
            <a:pPr marL="342900" indent="-342900">
              <a:lnSpc>
                <a:spcPct val="120000"/>
              </a:lnSpc>
              <a:spcAft>
                <a:spcPts val="0"/>
              </a:spcAft>
              <a:buFont typeface="Wingdings" panose="05000000000000000000" pitchFamily="2" charset="2"/>
              <a:buChar char="§"/>
            </a:pPr>
            <a:r>
              <a:rPr lang="en-US" sz="2400" dirty="0">
                <a:solidFill>
                  <a:schemeClr val="tx1"/>
                </a:solidFill>
              </a:rPr>
              <a:t>Know the default alarm settings of monitors</a:t>
            </a:r>
          </a:p>
          <a:p>
            <a:pPr marL="342900" indent="-342900">
              <a:lnSpc>
                <a:spcPct val="120000"/>
              </a:lnSpc>
              <a:spcAft>
                <a:spcPts val="0"/>
              </a:spcAft>
              <a:buFont typeface="Wingdings" panose="05000000000000000000" pitchFamily="2" charset="2"/>
              <a:buChar char="§"/>
            </a:pPr>
            <a:r>
              <a:rPr lang="en-US" sz="2400" dirty="0">
                <a:solidFill>
                  <a:schemeClr val="tx1"/>
                </a:solidFill>
              </a:rPr>
              <a:t>Set "reasonable" alarm settings</a:t>
            </a:r>
          </a:p>
          <a:p>
            <a:endParaRPr lang="en-US" sz="2400" dirty="0"/>
          </a:p>
        </p:txBody>
      </p:sp>
    </p:spTree>
    <p:custDataLst>
      <p:tags r:id="rId1"/>
    </p:custDataLst>
    <p:extLst>
      <p:ext uri="{BB962C8B-B14F-4D97-AF65-F5344CB8AC3E}">
        <p14:creationId xmlns:p14="http://schemas.microsoft.com/office/powerpoint/2010/main" val="1106252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61924" y="856490"/>
            <a:ext cx="8820149" cy="3763264"/>
          </a:xfrm>
        </p:spPr>
        <p:txBody>
          <a:bodyPr/>
          <a:lstStyle/>
          <a:p>
            <a:pPr marL="192873" indent="-192873" defTabSz="514326">
              <a:lnSpc>
                <a:spcPct val="90000"/>
              </a:lnSpc>
              <a:spcBef>
                <a:spcPct val="20000"/>
              </a:spcBef>
              <a:spcAft>
                <a:spcPts val="0"/>
              </a:spcAft>
              <a:buClrTx/>
              <a:buSzTx/>
            </a:pPr>
            <a:r>
              <a:rPr lang="en-US" altLang="en-US" sz="2000" b="1" i="1" kern="0" dirty="0">
                <a:solidFill>
                  <a:srgbClr val="FF0000"/>
                </a:solidFill>
                <a:cs typeface="+mn-cs"/>
              </a:rPr>
              <a:t>Prevent a suicide-Intervene-</a:t>
            </a:r>
            <a:r>
              <a:rPr lang="en-US" altLang="en-US" sz="2000" b="1" i="1" kern="0" dirty="0">
                <a:solidFill>
                  <a:srgbClr val="FF0000"/>
                </a:solidFill>
                <a:latin typeface="Calibri"/>
                <a:cs typeface="+mn-cs"/>
              </a:rPr>
              <a:t>t</a:t>
            </a:r>
            <a:r>
              <a:rPr lang="en-US" altLang="en-US" sz="2000" b="1" i="1" dirty="0">
                <a:solidFill>
                  <a:srgbClr val="FF0000"/>
                </a:solidFill>
                <a:latin typeface="Calibri"/>
                <a:cs typeface="+mn-cs"/>
              </a:rPr>
              <a:t>ake any threat of Suicide seriously</a:t>
            </a:r>
            <a:r>
              <a:rPr lang="en-US" altLang="en-US" sz="2000" b="1" dirty="0">
                <a:solidFill>
                  <a:srgbClr val="FF0000"/>
                </a:solidFill>
                <a:latin typeface="Calibri"/>
                <a:cs typeface="+mn-cs"/>
              </a:rPr>
              <a:t> </a:t>
            </a:r>
          </a:p>
        </p:txBody>
      </p:sp>
      <p:sp>
        <p:nvSpPr>
          <p:cNvPr id="3" name="Title 2"/>
          <p:cNvSpPr>
            <a:spLocks noGrp="1"/>
          </p:cNvSpPr>
          <p:nvPr>
            <p:ph type="title"/>
          </p:nvPr>
        </p:nvSpPr>
        <p:spPr>
          <a:xfrm>
            <a:off x="161925" y="125813"/>
            <a:ext cx="8229600" cy="643466"/>
          </a:xfrm>
        </p:spPr>
        <p:txBody>
          <a:bodyPr/>
          <a:lstStyle/>
          <a:p>
            <a:r>
              <a:rPr lang="en-US" sz="3200" b="1" dirty="0"/>
              <a:t>Goal: Identify patient safety risks</a:t>
            </a:r>
          </a:p>
        </p:txBody>
      </p:sp>
      <p:sp>
        <p:nvSpPr>
          <p:cNvPr id="4" name="Rectangle 3">
            <a:extLst>
              <a:ext uri="{FF2B5EF4-FFF2-40B4-BE49-F238E27FC236}">
                <a16:creationId xmlns:a16="http://schemas.microsoft.com/office/drawing/2014/main" id="{5D3115EC-F0A2-4145-BD10-DCDE50BA8379}"/>
              </a:ext>
            </a:extLst>
          </p:cNvPr>
          <p:cNvSpPr/>
          <p:nvPr/>
        </p:nvSpPr>
        <p:spPr>
          <a:xfrm>
            <a:off x="161923" y="1201734"/>
            <a:ext cx="8820150" cy="1200329"/>
          </a:xfrm>
          <a:prstGeom prst="rect">
            <a:avLst/>
          </a:prstGeom>
        </p:spPr>
        <p:txBody>
          <a:bodyPr wrap="square">
            <a:spAutoFit/>
          </a:bodyPr>
          <a:lstStyle/>
          <a:p>
            <a:pPr marL="126795" indent="-126795"/>
            <a:r>
              <a:rPr lang="en-US" b="1" dirty="0"/>
              <a:t>Reduce Hanging Risk in the Physical Environment</a:t>
            </a:r>
          </a:p>
          <a:p>
            <a:pPr marL="125904" indent="-93758">
              <a:buClr>
                <a:schemeClr val="accent1"/>
              </a:buClr>
              <a:buFont typeface="Wingdings" panose="05000000000000000000" pitchFamily="2" charset="2"/>
              <a:buChar char="§"/>
            </a:pPr>
            <a:r>
              <a:rPr lang="en-US" dirty="0"/>
              <a:t> Suffocation or strangulation (hanging) by bell cord, bandages, sheets, a restraint belt, plastic bags, elastic tubing, or oxygen tubing is a common method of suicide while in a health care facility. (Lippincott)</a:t>
            </a:r>
          </a:p>
        </p:txBody>
      </p:sp>
      <p:pic>
        <p:nvPicPr>
          <p:cNvPr id="5" name="Content Placeholder 3">
            <a:extLst>
              <a:ext uri="{FF2B5EF4-FFF2-40B4-BE49-F238E27FC236}">
                <a16:creationId xmlns:a16="http://schemas.microsoft.com/office/drawing/2014/main" id="{E4D0C25A-8F1E-4C2B-AA62-F15C1BC734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377" y="2834518"/>
            <a:ext cx="2279822" cy="1954020"/>
          </a:xfrm>
          <a:prstGeom prst="rect">
            <a:avLst/>
          </a:prstGeom>
          <a:scene3d>
            <a:camera prst="orthographicFront"/>
            <a:lightRig rig="threePt" dir="t"/>
          </a:scene3d>
          <a:sp3d>
            <a:bevelT/>
          </a:sp3d>
        </p:spPr>
      </p:pic>
      <p:pic>
        <p:nvPicPr>
          <p:cNvPr id="6" name="Content Placeholder 3">
            <a:extLst>
              <a:ext uri="{FF2B5EF4-FFF2-40B4-BE49-F238E27FC236}">
                <a16:creationId xmlns:a16="http://schemas.microsoft.com/office/drawing/2014/main" id="{8B5274A5-C773-47E3-886E-7672DCDB31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2764" y="2834518"/>
            <a:ext cx="1973792" cy="1954020"/>
          </a:xfrm>
          <a:prstGeom prst="rect">
            <a:avLst/>
          </a:prstGeom>
          <a:scene3d>
            <a:camera prst="orthographicFront"/>
            <a:lightRig rig="threePt" dir="t"/>
          </a:scene3d>
          <a:sp3d>
            <a:bevelT/>
          </a:sp3d>
        </p:spPr>
      </p:pic>
      <p:pic>
        <p:nvPicPr>
          <p:cNvPr id="7" name="Content Placeholder 4">
            <a:extLst>
              <a:ext uri="{FF2B5EF4-FFF2-40B4-BE49-F238E27FC236}">
                <a16:creationId xmlns:a16="http://schemas.microsoft.com/office/drawing/2014/main" id="{8774D225-8CE5-4813-9406-5FB88FCD97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9121" y="2834518"/>
            <a:ext cx="2057400" cy="1954020"/>
          </a:xfrm>
          <a:prstGeom prst="rect">
            <a:avLst/>
          </a:prstGeom>
          <a:scene3d>
            <a:camera prst="orthographicFront"/>
            <a:lightRig rig="threePt" dir="t"/>
          </a:scene3d>
          <a:sp3d>
            <a:bevelT/>
          </a:sp3d>
        </p:spPr>
      </p:pic>
      <p:sp>
        <p:nvSpPr>
          <p:cNvPr id="8" name="TextBox 7">
            <a:extLst>
              <a:ext uri="{FF2B5EF4-FFF2-40B4-BE49-F238E27FC236}">
                <a16:creationId xmlns:a16="http://schemas.microsoft.com/office/drawing/2014/main" id="{006AA369-08C9-41D2-BCC4-DB6925B8EDEC}"/>
              </a:ext>
            </a:extLst>
          </p:cNvPr>
          <p:cNvSpPr txBox="1"/>
          <p:nvPr/>
        </p:nvSpPr>
        <p:spPr>
          <a:xfrm>
            <a:off x="1140108" y="2504039"/>
            <a:ext cx="1640359" cy="286873"/>
          </a:xfrm>
          <a:prstGeom prst="rect">
            <a:avLst/>
          </a:prstGeom>
          <a:noFill/>
        </p:spPr>
        <p:txBody>
          <a:bodyPr wrap="square" rtlCol="0">
            <a:spAutoFit/>
          </a:bodyPr>
          <a:lstStyle/>
          <a:p>
            <a:pPr>
              <a:lnSpc>
                <a:spcPts val="1575"/>
              </a:lnSpc>
              <a:spcAft>
                <a:spcPts val="450"/>
              </a:spcAft>
            </a:pPr>
            <a:r>
              <a:rPr lang="en-US" sz="1200" dirty="0">
                <a:solidFill>
                  <a:srgbClr val="443D3E"/>
                </a:solidFill>
              </a:rPr>
              <a:t>Normal Patient Room</a:t>
            </a:r>
          </a:p>
        </p:txBody>
      </p:sp>
      <p:sp>
        <p:nvSpPr>
          <p:cNvPr id="9" name="TextBox 8">
            <a:extLst>
              <a:ext uri="{FF2B5EF4-FFF2-40B4-BE49-F238E27FC236}">
                <a16:creationId xmlns:a16="http://schemas.microsoft.com/office/drawing/2014/main" id="{D5B861CA-D199-4A95-B482-4E590AAD2BA6}"/>
              </a:ext>
            </a:extLst>
          </p:cNvPr>
          <p:cNvSpPr txBox="1"/>
          <p:nvPr/>
        </p:nvSpPr>
        <p:spPr>
          <a:xfrm>
            <a:off x="3684854" y="2489274"/>
            <a:ext cx="1464277" cy="286873"/>
          </a:xfrm>
          <a:prstGeom prst="rect">
            <a:avLst/>
          </a:prstGeom>
          <a:noFill/>
        </p:spPr>
        <p:txBody>
          <a:bodyPr wrap="square" rtlCol="0">
            <a:spAutoFit/>
          </a:bodyPr>
          <a:lstStyle/>
          <a:p>
            <a:pPr>
              <a:lnSpc>
                <a:spcPts val="1575"/>
              </a:lnSpc>
              <a:spcAft>
                <a:spcPts val="450"/>
              </a:spcAft>
            </a:pPr>
            <a:r>
              <a:rPr lang="en-US" sz="1200" dirty="0">
                <a:solidFill>
                  <a:srgbClr val="443D3E"/>
                </a:solidFill>
              </a:rPr>
              <a:t>Items Removed</a:t>
            </a:r>
          </a:p>
        </p:txBody>
      </p:sp>
      <p:sp>
        <p:nvSpPr>
          <p:cNvPr id="10" name="TextBox 9">
            <a:extLst>
              <a:ext uri="{FF2B5EF4-FFF2-40B4-BE49-F238E27FC236}">
                <a16:creationId xmlns:a16="http://schemas.microsoft.com/office/drawing/2014/main" id="{4407809F-9780-47B8-BC34-D6F4C88C825D}"/>
              </a:ext>
            </a:extLst>
          </p:cNvPr>
          <p:cNvSpPr txBox="1"/>
          <p:nvPr/>
        </p:nvSpPr>
        <p:spPr>
          <a:xfrm>
            <a:off x="5711797" y="2505510"/>
            <a:ext cx="1872048" cy="286873"/>
          </a:xfrm>
          <a:prstGeom prst="rect">
            <a:avLst/>
          </a:prstGeom>
          <a:noFill/>
        </p:spPr>
        <p:txBody>
          <a:bodyPr wrap="square" rtlCol="0">
            <a:spAutoFit/>
          </a:bodyPr>
          <a:lstStyle/>
          <a:p>
            <a:pPr>
              <a:lnSpc>
                <a:spcPts val="1575"/>
              </a:lnSpc>
              <a:spcAft>
                <a:spcPts val="450"/>
              </a:spcAft>
            </a:pPr>
            <a:r>
              <a:rPr lang="en-US" sz="1200" dirty="0">
                <a:solidFill>
                  <a:srgbClr val="443D3E"/>
                </a:solidFill>
              </a:rPr>
              <a:t>Baker Act Patient Room</a:t>
            </a:r>
          </a:p>
        </p:txBody>
      </p:sp>
    </p:spTree>
    <p:custDataLst>
      <p:tags r:id="rId1"/>
    </p:custDataLst>
    <p:extLst>
      <p:ext uri="{BB962C8B-B14F-4D97-AF65-F5344CB8AC3E}">
        <p14:creationId xmlns:p14="http://schemas.microsoft.com/office/powerpoint/2010/main" val="2305369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33E43-AE4E-4FFC-9AA5-19503DB39A32}"/>
              </a:ext>
            </a:extLst>
          </p:cNvPr>
          <p:cNvSpPr>
            <a:spLocks noGrp="1"/>
          </p:cNvSpPr>
          <p:nvPr>
            <p:ph type="title"/>
          </p:nvPr>
        </p:nvSpPr>
        <p:spPr>
          <a:xfrm>
            <a:off x="254460" y="165736"/>
            <a:ext cx="7992407" cy="458074"/>
          </a:xfrm>
        </p:spPr>
        <p:txBody>
          <a:bodyPr/>
          <a:lstStyle/>
          <a:p>
            <a:r>
              <a:rPr lang="en-US" sz="3200" b="1" dirty="0"/>
              <a:t>Goal: Prevent infection</a:t>
            </a:r>
          </a:p>
        </p:txBody>
      </p:sp>
      <p:sp>
        <p:nvSpPr>
          <p:cNvPr id="3" name="Content Placeholder 2">
            <a:extLst>
              <a:ext uri="{FF2B5EF4-FFF2-40B4-BE49-F238E27FC236}">
                <a16:creationId xmlns:a16="http://schemas.microsoft.com/office/drawing/2014/main" id="{B3B63325-8896-45C3-914B-98AC9B9B3A9F}"/>
              </a:ext>
            </a:extLst>
          </p:cNvPr>
          <p:cNvSpPr>
            <a:spLocks noGrp="1"/>
          </p:cNvSpPr>
          <p:nvPr>
            <p:ph idx="1"/>
          </p:nvPr>
        </p:nvSpPr>
        <p:spPr>
          <a:xfrm>
            <a:off x="254460" y="1047950"/>
            <a:ext cx="6278687" cy="3047600"/>
          </a:xfrm>
        </p:spPr>
        <p:txBody>
          <a:bodyPr>
            <a:normAutofit/>
          </a:bodyPr>
          <a:lstStyle/>
          <a:p>
            <a:pPr>
              <a:spcAft>
                <a:spcPts val="0"/>
              </a:spcAft>
              <a:defRPr/>
            </a:pPr>
            <a:r>
              <a:rPr lang="en-US" altLang="en-US" sz="2100" dirty="0">
                <a:solidFill>
                  <a:schemeClr val="tx1"/>
                </a:solidFill>
              </a:rPr>
              <a:t>Hand Hygiene</a:t>
            </a:r>
            <a:endParaRPr lang="en-US" altLang="en-US" dirty="0">
              <a:solidFill>
                <a:schemeClr val="tx1"/>
              </a:solidFill>
            </a:endParaRPr>
          </a:p>
          <a:p>
            <a:pPr marL="287338" lvl="1" indent="-252413">
              <a:lnSpc>
                <a:spcPct val="120000"/>
              </a:lnSpc>
              <a:spcAft>
                <a:spcPts val="0"/>
              </a:spcAft>
              <a:buClr>
                <a:schemeClr val="accent1"/>
              </a:buClr>
              <a:buFont typeface="Wingdings" panose="05000000000000000000" pitchFamily="2" charset="2"/>
              <a:buChar char="§"/>
              <a:defRPr/>
            </a:pPr>
            <a:r>
              <a:rPr lang="en-US" altLang="en-US" sz="1950" dirty="0"/>
              <a:t>The </a:t>
            </a:r>
            <a:r>
              <a:rPr lang="en-US" altLang="en-US" sz="1950" b="1" i="1" u="sng" dirty="0"/>
              <a:t>single most important</a:t>
            </a:r>
            <a:r>
              <a:rPr lang="en-US" altLang="en-US" sz="1950" u="sng" dirty="0"/>
              <a:t> </a:t>
            </a:r>
            <a:r>
              <a:rPr lang="en-US" altLang="en-US" sz="1950" dirty="0"/>
              <a:t>method of preventing infections</a:t>
            </a:r>
          </a:p>
          <a:p>
            <a:pPr marL="287338" lvl="1" indent="-252413">
              <a:lnSpc>
                <a:spcPct val="120000"/>
              </a:lnSpc>
              <a:spcAft>
                <a:spcPts val="0"/>
              </a:spcAft>
              <a:buClr>
                <a:schemeClr val="accent1"/>
              </a:buClr>
              <a:buFont typeface="Wingdings" panose="05000000000000000000" pitchFamily="2" charset="2"/>
              <a:buChar char="§"/>
              <a:defRPr/>
            </a:pPr>
            <a:r>
              <a:rPr lang="en-US" altLang="en-US" sz="1950" dirty="0"/>
              <a:t>Soap &amp; water </a:t>
            </a:r>
            <a:r>
              <a:rPr lang="en-US" altLang="en-US" sz="1950" u="sng" dirty="0"/>
              <a:t>must</a:t>
            </a:r>
            <a:r>
              <a:rPr lang="en-US" altLang="en-US" sz="1950" dirty="0"/>
              <a:t> be used when caring for patients with </a:t>
            </a:r>
            <a:r>
              <a:rPr lang="en-US" altLang="en-US" sz="1950" b="1" i="1" dirty="0"/>
              <a:t>Clostridium difficile</a:t>
            </a:r>
            <a:r>
              <a:rPr lang="en-US" altLang="en-US" sz="1950" dirty="0"/>
              <a:t> (C. diff).</a:t>
            </a:r>
          </a:p>
          <a:p>
            <a:pPr marL="137160" indent="-137160">
              <a:spcAft>
                <a:spcPts val="0"/>
              </a:spcAft>
              <a:buFont typeface="Arial" pitchFamily="34" charset="0"/>
              <a:buChar char="•"/>
              <a:defRPr/>
            </a:pPr>
            <a:endParaRPr lang="en-US" altLang="en-US" dirty="0">
              <a:solidFill>
                <a:schemeClr val="tx1"/>
              </a:solidFill>
            </a:endParaRPr>
          </a:p>
          <a:p>
            <a:pPr>
              <a:spcAft>
                <a:spcPts val="0"/>
              </a:spcAft>
              <a:defRPr/>
            </a:pPr>
            <a:r>
              <a:rPr lang="en-US" altLang="en-US" sz="2400" dirty="0">
                <a:solidFill>
                  <a:schemeClr val="tx1"/>
                </a:solidFill>
              </a:rPr>
              <a:t>We are </a:t>
            </a:r>
            <a:r>
              <a:rPr lang="en-US" altLang="en-US" sz="2400" u="sng" dirty="0">
                <a:solidFill>
                  <a:schemeClr val="tx1"/>
                </a:solidFill>
              </a:rPr>
              <a:t>ALL</a:t>
            </a:r>
            <a:r>
              <a:rPr lang="en-US" altLang="en-US" sz="2400" dirty="0">
                <a:solidFill>
                  <a:schemeClr val="tx1"/>
                </a:solidFill>
              </a:rPr>
              <a:t> hand hygiene coaches!</a:t>
            </a:r>
          </a:p>
          <a:p>
            <a:pPr>
              <a:spcAft>
                <a:spcPts val="0"/>
              </a:spcAft>
              <a:defRPr/>
            </a:pPr>
            <a:r>
              <a:rPr lang="en-US" altLang="en-US" i="1" dirty="0">
                <a:solidFill>
                  <a:schemeClr val="tx1"/>
                </a:solidFill>
              </a:rPr>
              <a:t>"</a:t>
            </a:r>
            <a:r>
              <a:rPr lang="en-US" altLang="en-US" sz="2100" i="1" dirty="0">
                <a:solidFill>
                  <a:schemeClr val="tx1"/>
                </a:solidFill>
              </a:rPr>
              <a:t>May I remind you to wash your hands?"</a:t>
            </a:r>
          </a:p>
          <a:p>
            <a:endParaRPr lang="en-US" sz="2400" dirty="0"/>
          </a:p>
        </p:txBody>
      </p:sp>
      <p:pic>
        <p:nvPicPr>
          <p:cNvPr id="5" name="Picture 4" descr="Two men wash their hands with soap under the faucet">
            <a:extLst>
              <a:ext uri="{FF2B5EF4-FFF2-40B4-BE49-F238E27FC236}">
                <a16:creationId xmlns:a16="http://schemas.microsoft.com/office/drawing/2014/main" id="{F0C81B26-9DD6-40DE-8F01-1DFE76D3D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7202" y="1700563"/>
            <a:ext cx="1347243" cy="2025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25469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D7167-F0BB-4CA8-B148-B52357E9FBAF}"/>
              </a:ext>
            </a:extLst>
          </p:cNvPr>
          <p:cNvSpPr>
            <a:spLocks noGrp="1"/>
          </p:cNvSpPr>
          <p:nvPr>
            <p:ph type="title"/>
          </p:nvPr>
        </p:nvSpPr>
        <p:spPr>
          <a:xfrm>
            <a:off x="292560" y="138035"/>
            <a:ext cx="7992407" cy="458074"/>
          </a:xfrm>
        </p:spPr>
        <p:txBody>
          <a:bodyPr/>
          <a:lstStyle/>
          <a:p>
            <a:r>
              <a:rPr lang="en-US" sz="3200" b="1" dirty="0"/>
              <a:t>Goal: Prevent mistakes in surgery</a:t>
            </a:r>
          </a:p>
        </p:txBody>
      </p:sp>
      <p:sp>
        <p:nvSpPr>
          <p:cNvPr id="3" name="Content Placeholder 2">
            <a:extLst>
              <a:ext uri="{FF2B5EF4-FFF2-40B4-BE49-F238E27FC236}">
                <a16:creationId xmlns:a16="http://schemas.microsoft.com/office/drawing/2014/main" id="{F6C854FF-F70A-4D22-BAFE-C463FBDD1C8B}"/>
              </a:ext>
            </a:extLst>
          </p:cNvPr>
          <p:cNvSpPr>
            <a:spLocks noGrp="1"/>
          </p:cNvSpPr>
          <p:nvPr>
            <p:ph idx="1"/>
          </p:nvPr>
        </p:nvSpPr>
        <p:spPr>
          <a:xfrm>
            <a:off x="292560" y="874514"/>
            <a:ext cx="8454398" cy="2710897"/>
          </a:xfrm>
        </p:spPr>
        <p:txBody>
          <a:bodyPr>
            <a:normAutofit/>
          </a:bodyPr>
          <a:lstStyle/>
          <a:p>
            <a:pPr>
              <a:lnSpc>
                <a:spcPct val="120000"/>
              </a:lnSpc>
              <a:spcAft>
                <a:spcPts val="0"/>
              </a:spcAft>
              <a:defRPr/>
            </a:pPr>
            <a:r>
              <a:rPr lang="en-US" altLang="en-US" sz="2400" b="1" dirty="0">
                <a:solidFill>
                  <a:schemeClr val="tx1"/>
                </a:solidFill>
              </a:rPr>
              <a:t>Follow the Universal Protocol to Prevent Wrong Site, Wrong Procedure, and Wrong Person Surgery</a:t>
            </a:r>
            <a:endParaRPr lang="en-US" altLang="en-US" sz="2400" dirty="0">
              <a:solidFill>
                <a:schemeClr val="tx1"/>
              </a:solidFill>
            </a:endParaRPr>
          </a:p>
          <a:p>
            <a:pPr marL="288925" indent="-288925">
              <a:spcAft>
                <a:spcPts val="0"/>
              </a:spcAft>
              <a:buClr>
                <a:schemeClr val="accent1"/>
              </a:buClr>
              <a:buFont typeface="Wingdings" panose="05000000000000000000" pitchFamily="2" charset="2"/>
              <a:buChar char="§"/>
              <a:defRPr/>
            </a:pPr>
            <a:r>
              <a:rPr lang="en-US" altLang="en-US" sz="2400" dirty="0">
                <a:solidFill>
                  <a:schemeClr val="tx1"/>
                </a:solidFill>
              </a:rPr>
              <a:t>The patient is involved, when possible, in identification, site marking </a:t>
            </a:r>
          </a:p>
          <a:p>
            <a:pPr marL="288925" indent="-288925">
              <a:spcAft>
                <a:spcPts val="0"/>
              </a:spcAft>
              <a:buClr>
                <a:schemeClr val="accent1"/>
              </a:buClr>
              <a:buFont typeface="Wingdings" panose="05000000000000000000" pitchFamily="2" charset="2"/>
              <a:buChar char="§"/>
              <a:defRPr/>
            </a:pPr>
            <a:r>
              <a:rPr lang="en-US" altLang="en-US" sz="2400" dirty="0">
                <a:solidFill>
                  <a:schemeClr val="tx1"/>
                </a:solidFill>
              </a:rPr>
              <a:t>Site marking - use consistent format</a:t>
            </a:r>
          </a:p>
          <a:p>
            <a:pPr marL="288925" indent="-288925">
              <a:spcAft>
                <a:spcPts val="0"/>
              </a:spcAft>
              <a:buClr>
                <a:schemeClr val="accent1"/>
              </a:buClr>
              <a:buFont typeface="Wingdings" panose="05000000000000000000" pitchFamily="2" charset="2"/>
              <a:buChar char="§"/>
              <a:defRPr/>
            </a:pPr>
            <a:r>
              <a:rPr lang="en-US" altLang="en-US" sz="2400" dirty="0">
                <a:solidFill>
                  <a:schemeClr val="tx1"/>
                </a:solidFill>
              </a:rPr>
              <a:t>A </a:t>
            </a:r>
            <a:r>
              <a:rPr lang="en-US" altLang="en-US" sz="2400" b="1" dirty="0">
                <a:solidFill>
                  <a:schemeClr val="tx1"/>
                </a:solidFill>
              </a:rPr>
              <a:t>Time Out </a:t>
            </a:r>
            <a:r>
              <a:rPr lang="en-US" altLang="en-US" sz="2400" dirty="0">
                <a:solidFill>
                  <a:schemeClr val="tx1"/>
                </a:solidFill>
              </a:rPr>
              <a:t>is performed before the procedure</a:t>
            </a:r>
          </a:p>
        </p:txBody>
      </p:sp>
      <p:pic>
        <p:nvPicPr>
          <p:cNvPr id="5" name="Picture 6" descr="MC900432551[1]">
            <a:extLst>
              <a:ext uri="{FF2B5EF4-FFF2-40B4-BE49-F238E27FC236}">
                <a16:creationId xmlns:a16="http://schemas.microsoft.com/office/drawing/2014/main" id="{532E6342-C5A6-4513-96F4-D63D4D8A74A4}"/>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376489" y="3173814"/>
            <a:ext cx="1366539" cy="166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a:extLst>
              <a:ext uri="{FF2B5EF4-FFF2-40B4-BE49-F238E27FC236}">
                <a16:creationId xmlns:a16="http://schemas.microsoft.com/office/drawing/2014/main" id="{C5D6D9F7-AFA6-4F75-8453-EFB0983734FF}"/>
              </a:ext>
            </a:extLst>
          </p:cNvPr>
          <p:cNvSpPr txBox="1">
            <a:spLocks noChangeArrowheads="1"/>
          </p:cNvSpPr>
          <p:nvPr/>
        </p:nvSpPr>
        <p:spPr bwMode="auto">
          <a:xfrm>
            <a:off x="2671753" y="3863816"/>
            <a:ext cx="4352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en-US" altLang="en-US" sz="1800" dirty="0">
                <a:latin typeface="+mn-lt"/>
              </a:rPr>
              <a:t>Your job is to STOP the LINE if needed!</a:t>
            </a:r>
          </a:p>
        </p:txBody>
      </p:sp>
    </p:spTree>
    <p:custDataLst>
      <p:tags r:id="rId1"/>
    </p:custDataLst>
    <p:extLst>
      <p:ext uri="{BB962C8B-B14F-4D97-AF65-F5344CB8AC3E}">
        <p14:creationId xmlns:p14="http://schemas.microsoft.com/office/powerpoint/2010/main" val="1917195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41D3D8-F2A3-42C7-9AB9-AA2DC81785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838335" cy="4620861"/>
          </a:xfrm>
          <a:prstGeom prst="rect">
            <a:avLst/>
          </a:prstGeom>
        </p:spPr>
      </p:pic>
      <p:sp>
        <p:nvSpPr>
          <p:cNvPr id="8" name="TextBox 7">
            <a:extLst>
              <a:ext uri="{FF2B5EF4-FFF2-40B4-BE49-F238E27FC236}">
                <a16:creationId xmlns:a16="http://schemas.microsoft.com/office/drawing/2014/main" id="{77ADA733-4093-4C2D-97FC-EC7FF6BAC247}"/>
              </a:ext>
            </a:extLst>
          </p:cNvPr>
          <p:cNvSpPr txBox="1"/>
          <p:nvPr/>
        </p:nvSpPr>
        <p:spPr>
          <a:xfrm>
            <a:off x="993424" y="835769"/>
            <a:ext cx="5429955" cy="3624069"/>
          </a:xfrm>
          <a:prstGeom prst="rect">
            <a:avLst/>
          </a:prstGeom>
          <a:noFill/>
        </p:spPr>
        <p:txBody>
          <a:bodyPr wrap="square" rtlCol="0">
            <a:spAutoFit/>
          </a:bodyPr>
          <a:lstStyle/>
          <a:p>
            <a:pPr defTabSz="914378" fontAlgn="base">
              <a:spcBef>
                <a:spcPct val="0"/>
              </a:spcBef>
              <a:spcAft>
                <a:spcPct val="0"/>
              </a:spcAft>
              <a:defRPr/>
            </a:pPr>
            <a:r>
              <a:rPr lang="en-US" sz="1600" b="1" dirty="0">
                <a:solidFill>
                  <a:srgbClr val="732A83"/>
                </a:solidFill>
                <a:latin typeface="Calibri"/>
                <a:ea typeface="ＭＳ Ｐゴシック"/>
              </a:rPr>
              <a:t>REVERENCE: </a:t>
            </a:r>
            <a:r>
              <a:rPr lang="en-US" sz="1600" dirty="0">
                <a:solidFill>
                  <a:srgbClr val="000000"/>
                </a:solidFill>
                <a:latin typeface="Calibri"/>
                <a:ea typeface="ＭＳ Ｐゴシック"/>
              </a:rPr>
              <a:t>We honor the sacredness and dignity of every person</a:t>
            </a:r>
          </a:p>
          <a:p>
            <a:pPr defTabSz="914378" fontAlgn="base">
              <a:spcBef>
                <a:spcPts val="900"/>
              </a:spcBef>
              <a:spcAft>
                <a:spcPct val="0"/>
              </a:spcAft>
              <a:defRPr/>
            </a:pPr>
            <a:r>
              <a:rPr lang="en-US" sz="1600" b="1" dirty="0">
                <a:solidFill>
                  <a:srgbClr val="732A83"/>
                </a:solidFill>
                <a:latin typeface="Calibri"/>
                <a:ea typeface="ＭＳ Ｐゴシック"/>
              </a:rPr>
              <a:t>COMMITMENT TO THOSE WHO ARE POOR: </a:t>
            </a:r>
            <a:r>
              <a:rPr lang="en-US" sz="1600" dirty="0">
                <a:solidFill>
                  <a:srgbClr val="000000"/>
                </a:solidFill>
                <a:latin typeface="Calibri"/>
                <a:ea typeface="ＭＳ Ｐゴシック"/>
              </a:rPr>
              <a:t>We stand with and serve those who are poor, especially the most vulnerable</a:t>
            </a:r>
          </a:p>
          <a:p>
            <a:pPr defTabSz="914378" fontAlgn="base">
              <a:spcBef>
                <a:spcPts val="900"/>
              </a:spcBef>
              <a:spcAft>
                <a:spcPct val="0"/>
              </a:spcAft>
              <a:defRPr/>
            </a:pPr>
            <a:r>
              <a:rPr lang="en-US" sz="1600" b="1" dirty="0">
                <a:solidFill>
                  <a:srgbClr val="732A83"/>
                </a:solidFill>
                <a:latin typeface="Calibri"/>
                <a:ea typeface="ＭＳ Ｐゴシック"/>
              </a:rPr>
              <a:t>SAFETY: </a:t>
            </a:r>
            <a:r>
              <a:rPr lang="en-US" sz="1600" dirty="0">
                <a:solidFill>
                  <a:srgbClr val="000000"/>
                </a:solidFill>
                <a:latin typeface="Calibri"/>
                <a:ea typeface="ＭＳ Ｐゴシック"/>
              </a:rPr>
              <a:t>We embrace a culture that prevents harm and nurtures a healing, safe environment for all</a:t>
            </a:r>
          </a:p>
          <a:p>
            <a:pPr defTabSz="914378" fontAlgn="base">
              <a:spcBef>
                <a:spcPts val="900"/>
              </a:spcBef>
              <a:spcAft>
                <a:spcPct val="0"/>
              </a:spcAft>
              <a:defRPr/>
            </a:pPr>
            <a:r>
              <a:rPr lang="en-US" sz="1600" b="1" dirty="0">
                <a:solidFill>
                  <a:srgbClr val="732A83"/>
                </a:solidFill>
                <a:latin typeface="Calibri"/>
                <a:ea typeface="ＭＳ Ｐゴシック"/>
              </a:rPr>
              <a:t>JUSTICE: </a:t>
            </a:r>
            <a:r>
              <a:rPr lang="en-US" sz="1600" dirty="0">
                <a:solidFill>
                  <a:srgbClr val="000000"/>
                </a:solidFill>
                <a:latin typeface="Calibri"/>
                <a:ea typeface="ＭＳ Ｐゴシック"/>
              </a:rPr>
              <a:t>We foster right relationships to promote the common good, including sustainability of earth</a:t>
            </a:r>
          </a:p>
          <a:p>
            <a:pPr defTabSz="914378" fontAlgn="base">
              <a:spcBef>
                <a:spcPts val="900"/>
              </a:spcBef>
              <a:spcAft>
                <a:spcPct val="0"/>
              </a:spcAft>
              <a:defRPr/>
            </a:pPr>
            <a:r>
              <a:rPr lang="en-US" sz="1600" b="1" dirty="0">
                <a:solidFill>
                  <a:srgbClr val="732A83"/>
                </a:solidFill>
                <a:latin typeface="Calibri"/>
                <a:ea typeface="ＭＳ Ｐゴシック"/>
              </a:rPr>
              <a:t>STEWARDSHIP: </a:t>
            </a:r>
            <a:r>
              <a:rPr lang="en-US" sz="1600" dirty="0">
                <a:solidFill>
                  <a:srgbClr val="000000"/>
                </a:solidFill>
                <a:latin typeface="Calibri"/>
                <a:ea typeface="ＭＳ Ｐゴシック"/>
              </a:rPr>
              <a:t>We honor our heritage and hold ourselves accountable for the human, financial, and natural resources entrusted to our care</a:t>
            </a:r>
          </a:p>
          <a:p>
            <a:pPr defTabSz="914378" fontAlgn="base">
              <a:spcBef>
                <a:spcPts val="900"/>
              </a:spcBef>
              <a:spcAft>
                <a:spcPct val="0"/>
              </a:spcAft>
              <a:defRPr/>
            </a:pPr>
            <a:r>
              <a:rPr lang="en-US" sz="1600" b="1" dirty="0">
                <a:solidFill>
                  <a:srgbClr val="732A83"/>
                </a:solidFill>
                <a:latin typeface="Calibri"/>
                <a:ea typeface="ＭＳ Ｐゴシック"/>
              </a:rPr>
              <a:t>INTEGRITY: </a:t>
            </a:r>
            <a:r>
              <a:rPr lang="en-US" sz="1600" dirty="0">
                <a:solidFill>
                  <a:srgbClr val="000000"/>
                </a:solidFill>
                <a:latin typeface="Calibri"/>
                <a:ea typeface="ＭＳ Ｐゴシック"/>
              </a:rPr>
              <a:t>We are faithful to who we say we are</a:t>
            </a:r>
            <a:endParaRPr lang="en-US" sz="1200" dirty="0">
              <a:solidFill>
                <a:srgbClr val="000000"/>
              </a:solidFill>
              <a:latin typeface="Calibri"/>
              <a:ea typeface="ＭＳ Ｐゴシック"/>
            </a:endParaRPr>
          </a:p>
        </p:txBody>
      </p:sp>
      <p:sp>
        <p:nvSpPr>
          <p:cNvPr id="2" name="TextBox 1">
            <a:extLst>
              <a:ext uri="{FF2B5EF4-FFF2-40B4-BE49-F238E27FC236}">
                <a16:creationId xmlns:a16="http://schemas.microsoft.com/office/drawing/2014/main" id="{751FF0BB-0C74-4A19-B4D5-3D4B88C614EF}"/>
              </a:ext>
            </a:extLst>
          </p:cNvPr>
          <p:cNvSpPr txBox="1"/>
          <p:nvPr/>
        </p:nvSpPr>
        <p:spPr>
          <a:xfrm>
            <a:off x="993424" y="146757"/>
            <a:ext cx="7817553" cy="646331"/>
          </a:xfrm>
          <a:prstGeom prst="rect">
            <a:avLst/>
          </a:prstGeom>
          <a:noFill/>
        </p:spPr>
        <p:txBody>
          <a:bodyPr wrap="square" rtlCol="0">
            <a:spAutoFit/>
          </a:bodyPr>
          <a:lstStyle/>
          <a:p>
            <a:pPr algn="ctr" defTabSz="914378" fontAlgn="base">
              <a:spcBef>
                <a:spcPct val="0"/>
              </a:spcBef>
              <a:spcAft>
                <a:spcPct val="0"/>
              </a:spcAft>
              <a:defRPr/>
            </a:pPr>
            <a:r>
              <a:rPr lang="en-US" sz="3600" b="1" dirty="0">
                <a:solidFill>
                  <a:srgbClr val="732A83"/>
                </a:solidFill>
                <a:latin typeface="Arial" pitchFamily="34" charset="0"/>
                <a:ea typeface="ＭＳ Ｐゴシック"/>
              </a:rPr>
              <a:t>Our Core Values</a:t>
            </a:r>
          </a:p>
        </p:txBody>
      </p:sp>
      <p:sp>
        <p:nvSpPr>
          <p:cNvPr id="3" name="TextBox 2">
            <a:extLst>
              <a:ext uri="{FF2B5EF4-FFF2-40B4-BE49-F238E27FC236}">
                <a16:creationId xmlns:a16="http://schemas.microsoft.com/office/drawing/2014/main" id="{9E946BCB-0692-42F8-88E3-486C9322191E}"/>
              </a:ext>
            </a:extLst>
          </p:cNvPr>
          <p:cNvSpPr txBox="1"/>
          <p:nvPr/>
        </p:nvSpPr>
        <p:spPr>
          <a:xfrm>
            <a:off x="6656580" y="918617"/>
            <a:ext cx="2314222" cy="3447098"/>
          </a:xfrm>
          <a:prstGeom prst="rect">
            <a:avLst/>
          </a:prstGeom>
          <a:solidFill>
            <a:srgbClr val="0C3658"/>
          </a:solidFill>
        </p:spPr>
        <p:txBody>
          <a:bodyPr wrap="square" tIns="91440" bIns="91440" rtlCol="0">
            <a:spAutoFit/>
          </a:bodyPr>
          <a:lstStyle/>
          <a:p>
            <a:pPr algn="ctr" defTabSz="914378" fontAlgn="base">
              <a:spcBef>
                <a:spcPct val="0"/>
              </a:spcBef>
              <a:spcAft>
                <a:spcPct val="0"/>
              </a:spcAft>
              <a:defRPr/>
            </a:pPr>
            <a:r>
              <a:rPr lang="en-US" sz="2800" b="1" dirty="0">
                <a:solidFill>
                  <a:srgbClr val="FFFFFF"/>
                </a:solidFill>
                <a:latin typeface="Arial" pitchFamily="34" charset="0"/>
                <a:ea typeface="ＭＳ Ｐゴシック"/>
              </a:rPr>
              <a:t>Our</a:t>
            </a:r>
          </a:p>
          <a:p>
            <a:pPr algn="ctr" defTabSz="914378" fontAlgn="base">
              <a:spcBef>
                <a:spcPct val="0"/>
              </a:spcBef>
              <a:spcAft>
                <a:spcPct val="0"/>
              </a:spcAft>
              <a:defRPr/>
            </a:pPr>
            <a:r>
              <a:rPr lang="en-US" sz="2800" b="1" dirty="0">
                <a:solidFill>
                  <a:srgbClr val="FFFFFF"/>
                </a:solidFill>
                <a:latin typeface="Arial" pitchFamily="34" charset="0"/>
                <a:ea typeface="ＭＳ Ｐゴシック"/>
              </a:rPr>
              <a:t>Mission</a:t>
            </a:r>
          </a:p>
          <a:p>
            <a:pPr algn="ctr" defTabSz="914378" fontAlgn="base">
              <a:spcBef>
                <a:spcPct val="0"/>
              </a:spcBef>
              <a:spcAft>
                <a:spcPct val="0"/>
              </a:spcAft>
              <a:defRPr/>
            </a:pPr>
            <a:endParaRPr lang="en-US" sz="800" dirty="0">
              <a:solidFill>
                <a:srgbClr val="FFFFFF"/>
              </a:solidFill>
              <a:latin typeface="Calibri"/>
              <a:ea typeface="ＭＳ Ｐゴシック"/>
            </a:endParaRPr>
          </a:p>
          <a:p>
            <a:pPr algn="ctr" defTabSz="914378" fontAlgn="base">
              <a:spcBef>
                <a:spcPct val="0"/>
              </a:spcBef>
              <a:spcAft>
                <a:spcPct val="0"/>
              </a:spcAft>
              <a:defRPr/>
            </a:pPr>
            <a:r>
              <a:rPr lang="en-US" dirty="0">
                <a:solidFill>
                  <a:srgbClr val="FFFFFF"/>
                </a:solidFill>
                <a:latin typeface="Calibri"/>
                <a:ea typeface="ＭＳ Ｐゴシック"/>
              </a:rPr>
              <a:t>We, Trinity Health and Holy Cross Health, serve together in the spirit of the Gospel as a compassionate and transforming healing presence within our communities.</a:t>
            </a:r>
          </a:p>
        </p:txBody>
      </p:sp>
      <p:pic>
        <p:nvPicPr>
          <p:cNvPr id="11" name="Picture 10">
            <a:extLst>
              <a:ext uri="{FF2B5EF4-FFF2-40B4-BE49-F238E27FC236}">
                <a16:creationId xmlns:a16="http://schemas.microsoft.com/office/drawing/2014/main" id="{01584F00-7177-408C-9BBD-26EE4ED430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7694" y="161345"/>
            <a:ext cx="1591993" cy="463005"/>
          </a:xfrm>
          <a:prstGeom prst="rect">
            <a:avLst/>
          </a:prstGeom>
        </p:spPr>
      </p:pic>
      <p:pic>
        <p:nvPicPr>
          <p:cNvPr id="4" name="Picture 3">
            <a:extLst>
              <a:ext uri="{FF2B5EF4-FFF2-40B4-BE49-F238E27FC236}">
                <a16:creationId xmlns:a16="http://schemas.microsoft.com/office/drawing/2014/main" id="{C0B357F4-9FA2-4595-897C-3FAEE25F8C22}"/>
              </a:ext>
            </a:extLst>
          </p:cNvPr>
          <p:cNvPicPr>
            <a:picLocks noChangeAspect="1"/>
          </p:cNvPicPr>
          <p:nvPr/>
        </p:nvPicPr>
        <p:blipFill>
          <a:blip r:embed="rId6"/>
          <a:stretch>
            <a:fillRect/>
          </a:stretch>
        </p:blipFill>
        <p:spPr>
          <a:xfrm>
            <a:off x="838336" y="-1"/>
            <a:ext cx="1989306" cy="835769"/>
          </a:xfrm>
          <a:prstGeom prst="rect">
            <a:avLst/>
          </a:prstGeom>
        </p:spPr>
      </p:pic>
    </p:spTree>
    <p:custDataLst>
      <p:tags r:id="rId1"/>
    </p:custDataLst>
    <p:extLst>
      <p:ext uri="{BB962C8B-B14F-4D97-AF65-F5344CB8AC3E}">
        <p14:creationId xmlns:p14="http://schemas.microsoft.com/office/powerpoint/2010/main" val="22777415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863" y="2410250"/>
            <a:ext cx="7689070" cy="1345694"/>
          </a:xfrm>
        </p:spPr>
        <p:txBody>
          <a:bodyPr>
            <a:noAutofit/>
          </a:bodyPr>
          <a:lstStyle/>
          <a:p>
            <a:pPr algn="ctr"/>
            <a:r>
              <a:rPr lang="en-US" sz="3600" b="1" dirty="0">
                <a:effectLst/>
                <a:latin typeface="+mn-lt"/>
                <a:cs typeface="Arial" panose="020B0604020202020204" pitchFamily="34" charset="0"/>
              </a:rPr>
              <a:t>Impaired Healthcare Practitioner</a:t>
            </a:r>
          </a:p>
        </p:txBody>
      </p:sp>
    </p:spTree>
    <p:custDataLst>
      <p:tags r:id="rId1"/>
    </p:custDataLst>
    <p:extLst>
      <p:ext uri="{BB962C8B-B14F-4D97-AF65-F5344CB8AC3E}">
        <p14:creationId xmlns:p14="http://schemas.microsoft.com/office/powerpoint/2010/main" val="31367101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Grp="1" noChangeArrowheads="1"/>
          </p:cNvSpPr>
          <p:nvPr>
            <p:ph type="title"/>
          </p:nvPr>
        </p:nvSpPr>
        <p:spPr>
          <a:xfrm>
            <a:off x="181899" y="163376"/>
            <a:ext cx="8517257" cy="670322"/>
          </a:xfrm>
        </p:spPr>
        <p:txBody>
          <a:bodyPr>
            <a:noAutofit/>
          </a:bodyPr>
          <a:lstStyle/>
          <a:p>
            <a:r>
              <a:rPr lang="en-US" sz="3200" b="1" cap="none" dirty="0">
                <a:effectLst/>
                <a:latin typeface="+mn-lt"/>
                <a:cs typeface="Arial" panose="020B0604020202020204" pitchFamily="34" charset="0"/>
              </a:rPr>
              <a:t>Impaired Healthcare Practitioner</a:t>
            </a:r>
          </a:p>
        </p:txBody>
      </p:sp>
      <p:sp>
        <p:nvSpPr>
          <p:cNvPr id="959491" name="Rectangle 3"/>
          <p:cNvSpPr>
            <a:spLocks noGrp="1" noChangeArrowheads="1"/>
          </p:cNvSpPr>
          <p:nvPr>
            <p:ph idx="1"/>
          </p:nvPr>
        </p:nvSpPr>
        <p:spPr>
          <a:xfrm>
            <a:off x="219438" y="1061882"/>
            <a:ext cx="6886164" cy="2996763"/>
          </a:xfrm>
          <a:noFill/>
          <a:ln/>
        </p:spPr>
        <p:txBody>
          <a:bodyPr>
            <a:noAutofit/>
          </a:bodyPr>
          <a:lstStyle/>
          <a:p>
            <a:pPr>
              <a:buClr>
                <a:srgbClr val="0000CC"/>
              </a:buClr>
              <a:buSzPct val="100000"/>
            </a:pPr>
            <a:r>
              <a:rPr lang="en-US" sz="2400" dirty="0">
                <a:latin typeface="Arial" pitchFamily="34" charset="0"/>
                <a:cs typeface="Arial" pitchFamily="34" charset="0"/>
              </a:rPr>
              <a:t>Impairment is defined as the condition of being unable to perform one’s professional duties and responsibilities in a reasonable manner and consistent with professional standards. </a:t>
            </a:r>
          </a:p>
          <a:p>
            <a:pPr>
              <a:buClr>
                <a:srgbClr val="0000CC"/>
              </a:buClr>
              <a:buSzPct val="100000"/>
            </a:pPr>
            <a:r>
              <a:rPr lang="en-US" sz="2400" i="1" dirty="0"/>
              <a:t>Impairment may be as a result from dependence or misuse or abuse of alcohol or drugs, or both, or due to a mental or physical condition which could affect the licensee’s ability to practice with skill and safety.</a:t>
            </a:r>
          </a:p>
          <a:p>
            <a:pPr>
              <a:buClr>
                <a:schemeClr val="accent2">
                  <a:lumMod val="60000"/>
                  <a:lumOff val="40000"/>
                </a:schemeClr>
              </a:buClr>
              <a:buSzPct val="100000"/>
            </a:pPr>
            <a:endParaRPr lang="en-US" sz="2400" dirty="0">
              <a:latin typeface="Arial" pitchFamily="34" charset="0"/>
              <a:cs typeface="Arial" pitchFamily="34" charset="0"/>
            </a:endParaRPr>
          </a:p>
        </p:txBody>
      </p:sp>
      <p:pic>
        <p:nvPicPr>
          <p:cNvPr id="2" name="Picture 1"/>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7552962" y="833698"/>
            <a:ext cx="1371600" cy="1371600"/>
          </a:xfrm>
          <a:prstGeom prst="rect">
            <a:avLst/>
          </a:prstGeom>
        </p:spPr>
      </p:pic>
    </p:spTree>
    <p:custDataLst>
      <p:tags r:id="rId1"/>
    </p:custDataLst>
    <p:extLst>
      <p:ext uri="{BB962C8B-B14F-4D97-AF65-F5344CB8AC3E}">
        <p14:creationId xmlns:p14="http://schemas.microsoft.com/office/powerpoint/2010/main" val="32217271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14690" r="10511"/>
          <a:stretch/>
        </p:blipFill>
        <p:spPr>
          <a:xfrm>
            <a:off x="8093176" y="0"/>
            <a:ext cx="1025944" cy="1371600"/>
          </a:xfrm>
          <a:prstGeom prst="rect">
            <a:avLst/>
          </a:prstGeom>
        </p:spPr>
      </p:pic>
      <p:sp>
        <p:nvSpPr>
          <p:cNvPr id="963586" name="Rectangle 2"/>
          <p:cNvSpPr>
            <a:spLocks noGrp="1" noChangeArrowheads="1"/>
          </p:cNvSpPr>
          <p:nvPr>
            <p:ph type="title"/>
          </p:nvPr>
        </p:nvSpPr>
        <p:spPr>
          <a:xfrm>
            <a:off x="145708" y="153197"/>
            <a:ext cx="8669704" cy="540463"/>
          </a:xfrm>
        </p:spPr>
        <p:txBody>
          <a:bodyPr>
            <a:noAutofit/>
          </a:bodyPr>
          <a:lstStyle/>
          <a:p>
            <a:pPr algn="l"/>
            <a:r>
              <a:rPr lang="en-US" b="1" cap="none" dirty="0">
                <a:effectLst/>
                <a:latin typeface="+mn-lt"/>
                <a:cs typeface="Arial" panose="020B0604020202020204" pitchFamily="34" charset="0"/>
              </a:rPr>
              <a:t>Warning Signs of Practitioner Impairment</a:t>
            </a:r>
            <a:endParaRPr lang="en-US" sz="2100" b="1" dirty="0">
              <a:latin typeface="+mn-lt"/>
              <a:cs typeface="Arial" panose="020B0604020202020204" pitchFamily="34" charset="0"/>
            </a:endParaRPr>
          </a:p>
        </p:txBody>
      </p:sp>
      <p:sp>
        <p:nvSpPr>
          <p:cNvPr id="963587" name="Rectangle 3"/>
          <p:cNvSpPr>
            <a:spLocks noGrp="1" noChangeArrowheads="1"/>
          </p:cNvSpPr>
          <p:nvPr>
            <p:ph idx="1"/>
          </p:nvPr>
        </p:nvSpPr>
        <p:spPr>
          <a:xfrm>
            <a:off x="237148" y="1467612"/>
            <a:ext cx="4458420" cy="2913888"/>
          </a:xfrm>
        </p:spPr>
        <p:txBody>
          <a:bodyPr>
            <a:noAutofit/>
          </a:bodyPr>
          <a:lstStyle/>
          <a:p>
            <a:pPr marL="177404" indent="-177404">
              <a:buClr>
                <a:srgbClr val="0000CC"/>
              </a:buClr>
              <a:buSzPct val="100000"/>
              <a:buFont typeface="Arial" pitchFamily="34" charset="0"/>
              <a:buChar char="•"/>
            </a:pPr>
            <a:r>
              <a:rPr lang="en-US" sz="1800" dirty="0">
                <a:cs typeface="Arial" pitchFamily="34" charset="0"/>
              </a:rPr>
              <a:t>Personality changes or mood swings that occur rapidly or over time, such as increased irritability, hostile or unreasonable behavior, erratic outbursts</a:t>
            </a:r>
          </a:p>
          <a:p>
            <a:pPr marL="177404" indent="-177404">
              <a:buClr>
                <a:srgbClr val="0000CC"/>
              </a:buClr>
              <a:buSzPct val="100000"/>
              <a:buFont typeface="Arial" pitchFamily="34" charset="0"/>
              <a:buChar char="•"/>
            </a:pPr>
            <a:r>
              <a:rPr lang="en-US" sz="1800" dirty="0">
                <a:cs typeface="Arial" pitchFamily="34" charset="0"/>
              </a:rPr>
              <a:t>Deterioration of personal hygiene and clothing habits</a:t>
            </a:r>
          </a:p>
          <a:p>
            <a:pPr marL="177404" indent="-177404">
              <a:buClr>
                <a:srgbClr val="0000CC"/>
              </a:buClr>
              <a:buSzPct val="100000"/>
              <a:buFont typeface="Arial" pitchFamily="34" charset="0"/>
              <a:buChar char="•"/>
            </a:pPr>
            <a:r>
              <a:rPr lang="en-US" sz="1800" dirty="0">
                <a:cs typeface="Arial" pitchFamily="34" charset="0"/>
              </a:rPr>
              <a:t>Memory lapses or generalized forgetfulness</a:t>
            </a:r>
          </a:p>
          <a:p>
            <a:pPr marL="177404" indent="-177404">
              <a:buClr>
                <a:srgbClr val="0000CC"/>
              </a:buClr>
              <a:buSzPct val="100000"/>
              <a:buFont typeface="Arial" pitchFamily="34" charset="0"/>
              <a:buChar char="•"/>
            </a:pPr>
            <a:r>
              <a:rPr lang="en-US" sz="1800" dirty="0">
                <a:cs typeface="Arial" pitchFamily="34" charset="0"/>
              </a:rPr>
              <a:t>Withdrawal from social situations</a:t>
            </a:r>
          </a:p>
        </p:txBody>
      </p:sp>
      <p:sp>
        <p:nvSpPr>
          <p:cNvPr id="4" name="TextBox 3">
            <a:extLst>
              <a:ext uri="{FF2B5EF4-FFF2-40B4-BE49-F238E27FC236}">
                <a16:creationId xmlns:a16="http://schemas.microsoft.com/office/drawing/2014/main" id="{D3A0EC63-FBB9-4157-B850-BC4DD00DCEB9}"/>
              </a:ext>
            </a:extLst>
          </p:cNvPr>
          <p:cNvSpPr txBox="1"/>
          <p:nvPr/>
        </p:nvSpPr>
        <p:spPr>
          <a:xfrm>
            <a:off x="1190636" y="934143"/>
            <a:ext cx="6272679" cy="364331"/>
          </a:xfrm>
          <a:prstGeom prst="rect">
            <a:avLst/>
          </a:prstGeom>
          <a:noFill/>
        </p:spPr>
        <p:txBody>
          <a:bodyPr wrap="none" rtlCol="0">
            <a:spAutoFit/>
          </a:bodyPr>
          <a:lstStyle/>
          <a:p>
            <a:pPr>
              <a:lnSpc>
                <a:spcPts val="2100"/>
              </a:lnSpc>
              <a:spcAft>
                <a:spcPts val="600"/>
              </a:spcAft>
            </a:pPr>
            <a:r>
              <a:rPr lang="en-US" sz="2400" b="1" dirty="0">
                <a:solidFill>
                  <a:srgbClr val="443D3E"/>
                </a:solidFill>
              </a:rPr>
              <a:t>Warning signs of impairment may include</a:t>
            </a:r>
          </a:p>
        </p:txBody>
      </p:sp>
      <p:sp>
        <p:nvSpPr>
          <p:cNvPr id="5" name="TextBox 4">
            <a:extLst>
              <a:ext uri="{FF2B5EF4-FFF2-40B4-BE49-F238E27FC236}">
                <a16:creationId xmlns:a16="http://schemas.microsoft.com/office/drawing/2014/main" id="{B5B4D0A3-421C-4E7D-BE1B-71FAC801A437}"/>
              </a:ext>
            </a:extLst>
          </p:cNvPr>
          <p:cNvSpPr txBox="1"/>
          <p:nvPr/>
        </p:nvSpPr>
        <p:spPr>
          <a:xfrm>
            <a:off x="4919052" y="1464770"/>
            <a:ext cx="3987800" cy="2062103"/>
          </a:xfrm>
          <a:prstGeom prst="rect">
            <a:avLst/>
          </a:prstGeom>
          <a:noFill/>
        </p:spPr>
        <p:txBody>
          <a:bodyPr wrap="square" rtlCol="0">
            <a:spAutoFit/>
          </a:bodyPr>
          <a:lstStyle/>
          <a:p>
            <a:pPr marL="177404" indent="-177404">
              <a:buClr>
                <a:srgbClr val="0000CC"/>
              </a:buClr>
              <a:buSzPct val="100000"/>
              <a:buFont typeface="Arial" pitchFamily="34" charset="0"/>
              <a:buChar char="•"/>
            </a:pPr>
            <a:r>
              <a:rPr lang="en-US" sz="1600" dirty="0">
                <a:cs typeface="Arial" pitchFamily="34" charset="0"/>
              </a:rPr>
              <a:t>Change in clinical judgment or behavior such as undue delay in returning consultation calls</a:t>
            </a:r>
          </a:p>
          <a:p>
            <a:pPr marL="177404" indent="-177404">
              <a:buClr>
                <a:srgbClr val="0000CC"/>
              </a:buClr>
              <a:buSzPct val="100000"/>
              <a:buFont typeface="Arial" pitchFamily="34" charset="0"/>
              <a:buChar char="•"/>
            </a:pPr>
            <a:r>
              <a:rPr lang="en-US" sz="1600" dirty="0">
                <a:cs typeface="Arial" pitchFamily="34" charset="0"/>
              </a:rPr>
              <a:t>Inappropriate orders or over prescribing medications</a:t>
            </a:r>
          </a:p>
          <a:p>
            <a:pPr marL="177404" indent="-177404">
              <a:buClr>
                <a:srgbClr val="0000CC"/>
              </a:buClr>
              <a:buSzPct val="100000"/>
              <a:buFont typeface="Arial" pitchFamily="34" charset="0"/>
              <a:buChar char="•"/>
            </a:pPr>
            <a:r>
              <a:rPr lang="en-US" sz="1600" dirty="0">
                <a:cs typeface="Arial" pitchFamily="34" charset="0"/>
              </a:rPr>
              <a:t>Complaints from hospital personnel, patients/family </a:t>
            </a:r>
          </a:p>
          <a:p>
            <a:pPr marL="177404" indent="-177404">
              <a:buClr>
                <a:srgbClr val="0000CC"/>
              </a:buClr>
              <a:buSzPct val="100000"/>
              <a:buFont typeface="Arial" pitchFamily="34" charset="0"/>
              <a:buChar char="•"/>
            </a:pPr>
            <a:r>
              <a:rPr lang="en-US" sz="1600" dirty="0">
                <a:cs typeface="Arial" pitchFamily="34" charset="0"/>
              </a:rPr>
              <a:t>Makes frequent medication errors</a:t>
            </a:r>
          </a:p>
        </p:txBody>
      </p:sp>
    </p:spTree>
    <p:custDataLst>
      <p:tags r:id="rId1"/>
    </p:custDataLst>
    <p:extLst>
      <p:ext uri="{BB962C8B-B14F-4D97-AF65-F5344CB8AC3E}">
        <p14:creationId xmlns:p14="http://schemas.microsoft.com/office/powerpoint/2010/main" val="3302983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35" y="151275"/>
            <a:ext cx="8803815" cy="458074"/>
          </a:xfrm>
        </p:spPr>
        <p:txBody>
          <a:bodyPr/>
          <a:lstStyle/>
          <a:p>
            <a:r>
              <a:rPr lang="en-US" sz="3200" b="1" dirty="0"/>
              <a:t>Florida DOH Impaired Practitioner Program</a:t>
            </a:r>
          </a:p>
        </p:txBody>
      </p:sp>
      <p:sp>
        <p:nvSpPr>
          <p:cNvPr id="3" name="Content Placeholder 2"/>
          <p:cNvSpPr>
            <a:spLocks noGrp="1"/>
          </p:cNvSpPr>
          <p:nvPr>
            <p:ph idx="1"/>
          </p:nvPr>
        </p:nvSpPr>
        <p:spPr>
          <a:xfrm>
            <a:off x="206834" y="1644963"/>
            <a:ext cx="4531719" cy="2907987"/>
          </a:xfrm>
        </p:spPr>
        <p:txBody>
          <a:bodyPr>
            <a:normAutofit/>
          </a:bodyPr>
          <a:lstStyle/>
          <a:p>
            <a:pPr marL="288925" indent="-288925">
              <a:spcAft>
                <a:spcPts val="0"/>
              </a:spcAft>
              <a:buClr>
                <a:schemeClr val="accent1"/>
              </a:buClr>
              <a:buFont typeface="Wingdings" panose="05000000000000000000" pitchFamily="2" charset="2"/>
              <a:buChar char="§"/>
            </a:pPr>
            <a:r>
              <a:rPr lang="en-US" sz="2000" b="1" dirty="0">
                <a:latin typeface="+mn-lt"/>
              </a:rPr>
              <a:t>Intervention Project for Nurses (IPN)</a:t>
            </a:r>
            <a:endParaRPr lang="en-US" sz="2000" dirty="0">
              <a:latin typeface="+mn-lt"/>
            </a:endParaRPr>
          </a:p>
          <a:p>
            <a:pPr>
              <a:spcAft>
                <a:spcPts val="0"/>
              </a:spcAft>
            </a:pPr>
            <a:r>
              <a:rPr lang="en-US" dirty="0">
                <a:solidFill>
                  <a:srgbClr val="FF00FF"/>
                </a:solidFill>
              </a:rPr>
              <a:t>	</a:t>
            </a:r>
            <a:r>
              <a:rPr lang="en-US" sz="1800" dirty="0">
                <a:latin typeface="+mn-lt"/>
              </a:rPr>
              <a:t>- Established in 1983 through state legislation to ensure public health and safety through a program that provides close monitoring of nurses who are unsafe to practice due to use of drugs (including alcohol) or psychologic/psychiatric or physical condition.</a:t>
            </a:r>
          </a:p>
          <a:p>
            <a:pPr>
              <a:spcAft>
                <a:spcPts val="0"/>
              </a:spcAft>
            </a:pPr>
            <a:endParaRPr lang="en-US" dirty="0"/>
          </a:p>
        </p:txBody>
      </p:sp>
      <p:sp>
        <p:nvSpPr>
          <p:cNvPr id="5" name="TextBox 4">
            <a:extLst>
              <a:ext uri="{FF2B5EF4-FFF2-40B4-BE49-F238E27FC236}">
                <a16:creationId xmlns:a16="http://schemas.microsoft.com/office/drawing/2014/main" id="{285C913E-2529-3A71-DAA8-C316CA890E48}"/>
              </a:ext>
            </a:extLst>
          </p:cNvPr>
          <p:cNvSpPr txBox="1"/>
          <p:nvPr/>
        </p:nvSpPr>
        <p:spPr>
          <a:xfrm>
            <a:off x="4846324" y="1544482"/>
            <a:ext cx="4189905" cy="2369880"/>
          </a:xfrm>
          <a:prstGeom prst="rect">
            <a:avLst/>
          </a:prstGeom>
          <a:noFill/>
        </p:spPr>
        <p:txBody>
          <a:bodyPr wrap="square" rtlCol="0">
            <a:spAutoFit/>
          </a:bodyPr>
          <a:lstStyle/>
          <a:p>
            <a:pPr marL="228600" indent="-228600">
              <a:buClr>
                <a:schemeClr val="accent1"/>
              </a:buClr>
              <a:buFont typeface="Wingdings" panose="05000000000000000000" pitchFamily="2" charset="2"/>
              <a:buChar char="§"/>
              <a:tabLst>
                <a:tab pos="228600" algn="l"/>
              </a:tabLst>
            </a:pPr>
            <a:r>
              <a:rPr lang="en-US" sz="2000" b="1" dirty="0"/>
              <a:t>Professional Resource Network (PRN)</a:t>
            </a:r>
          </a:p>
          <a:p>
            <a:pPr marL="0" lvl="1" indent="0">
              <a:buNone/>
            </a:pPr>
            <a:r>
              <a:rPr lang="en-US" dirty="0">
                <a:solidFill>
                  <a:srgbClr val="FF00FF"/>
                </a:solidFill>
              </a:rPr>
              <a:t>	</a:t>
            </a:r>
            <a:r>
              <a:rPr lang="en-US" dirty="0"/>
              <a:t>- A nonprofit organization that provides referral services for evaluation and treatment of impaired practitioners.</a:t>
            </a:r>
          </a:p>
          <a:p>
            <a:pPr>
              <a:spcAft>
                <a:spcPts val="0"/>
              </a:spcAft>
            </a:pPr>
            <a:r>
              <a:rPr lang="en-US" dirty="0">
                <a:solidFill>
                  <a:srgbClr val="FF00FF"/>
                </a:solidFill>
              </a:rPr>
              <a:t>	</a:t>
            </a:r>
            <a:r>
              <a:rPr lang="en-US" dirty="0"/>
              <a:t>- The Florida Medical Practice Act permits the confidential treatment of physicians with impairments.</a:t>
            </a:r>
          </a:p>
        </p:txBody>
      </p:sp>
      <p:cxnSp>
        <p:nvCxnSpPr>
          <p:cNvPr id="7" name="Straight Connector 6">
            <a:extLst>
              <a:ext uri="{FF2B5EF4-FFF2-40B4-BE49-F238E27FC236}">
                <a16:creationId xmlns:a16="http://schemas.microsoft.com/office/drawing/2014/main" id="{B506D4D5-15D6-4D02-F164-85E43FA46106}"/>
              </a:ext>
            </a:extLst>
          </p:cNvPr>
          <p:cNvCxnSpPr>
            <a:cxnSpLocks/>
          </p:cNvCxnSpPr>
          <p:nvPr/>
        </p:nvCxnSpPr>
        <p:spPr>
          <a:xfrm>
            <a:off x="4572000" y="1644963"/>
            <a:ext cx="0" cy="2779869"/>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8BF3A394-5941-0E62-A5AC-91B87F4138FF}"/>
              </a:ext>
            </a:extLst>
          </p:cNvPr>
          <p:cNvSpPr txBox="1"/>
          <p:nvPr/>
        </p:nvSpPr>
        <p:spPr>
          <a:xfrm>
            <a:off x="107771" y="747404"/>
            <a:ext cx="9036229" cy="797078"/>
          </a:xfrm>
          <a:prstGeom prst="rect">
            <a:avLst/>
          </a:prstGeom>
          <a:noFill/>
        </p:spPr>
        <p:txBody>
          <a:bodyPr wrap="square" rtlCol="0">
            <a:spAutoFit/>
          </a:bodyPr>
          <a:lstStyle/>
          <a:p>
            <a:pPr>
              <a:lnSpc>
                <a:spcPct val="120000"/>
              </a:lnSpc>
              <a:spcAft>
                <a:spcPts val="0"/>
              </a:spcAft>
            </a:pPr>
            <a:r>
              <a:rPr lang="en-US" sz="2000" dirty="0"/>
              <a:t>Florida health care professionals can seek assistance for impairment through the Department of Health's Impaired Practitioner Program</a:t>
            </a:r>
          </a:p>
        </p:txBody>
      </p:sp>
    </p:spTree>
    <p:custDataLst>
      <p:tags r:id="rId1"/>
    </p:custDataLst>
    <p:extLst>
      <p:ext uri="{BB962C8B-B14F-4D97-AF65-F5344CB8AC3E}">
        <p14:creationId xmlns:p14="http://schemas.microsoft.com/office/powerpoint/2010/main" val="1013748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1268381" y="2131132"/>
            <a:ext cx="7570820" cy="1345694"/>
          </a:xfrm>
        </p:spPr>
        <p:txBody>
          <a:bodyPr>
            <a:noAutofit/>
          </a:bodyPr>
          <a:lstStyle/>
          <a:p>
            <a:pPr algn="ctr"/>
            <a:r>
              <a:rPr lang="en-US" sz="3600" b="1" dirty="0">
                <a:effectLst/>
                <a:latin typeface="+mn-lt"/>
                <a:cs typeface="Arial" panose="020B0604020202020204" pitchFamily="34" charset="0"/>
              </a:rPr>
              <a:t>Abuse, Neglect, and Exploitation</a:t>
            </a:r>
          </a:p>
        </p:txBody>
      </p:sp>
    </p:spTree>
    <p:custDataLst>
      <p:tags r:id="rId1"/>
    </p:custDataLst>
    <p:extLst>
      <p:ext uri="{BB962C8B-B14F-4D97-AF65-F5344CB8AC3E}">
        <p14:creationId xmlns:p14="http://schemas.microsoft.com/office/powerpoint/2010/main" val="20591331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250788" y="201714"/>
            <a:ext cx="8155614" cy="572691"/>
          </a:xfrm>
        </p:spPr>
        <p:txBody>
          <a:bodyPr>
            <a:noAutofit/>
          </a:bodyPr>
          <a:lstStyle/>
          <a:p>
            <a:r>
              <a:rPr lang="en-US" sz="3200" b="1" cap="none" dirty="0">
                <a:effectLst/>
                <a:latin typeface="+mj-lt"/>
                <a:cs typeface="Arial" panose="020B0604020202020204" pitchFamily="34" charset="0"/>
              </a:rPr>
              <a:t>Signs and Symptoms of Abuse</a:t>
            </a:r>
            <a:endParaRPr lang="en-US" sz="3200" dirty="0">
              <a:effectLst/>
              <a:latin typeface="+mj-lt"/>
              <a:cs typeface="Arial" panose="020B0604020202020204" pitchFamily="34" charset="0"/>
            </a:endParaRPr>
          </a:p>
        </p:txBody>
      </p:sp>
      <p:sp>
        <p:nvSpPr>
          <p:cNvPr id="301059" name="Rectangle 3"/>
          <p:cNvSpPr>
            <a:spLocks noGrp="1" noChangeArrowheads="1"/>
          </p:cNvSpPr>
          <p:nvPr>
            <p:ph idx="1"/>
          </p:nvPr>
        </p:nvSpPr>
        <p:spPr>
          <a:xfrm>
            <a:off x="180379" y="925850"/>
            <a:ext cx="6769062" cy="507206"/>
          </a:xfrm>
        </p:spPr>
        <p:txBody>
          <a:bodyPr>
            <a:normAutofit lnSpcReduction="10000"/>
          </a:bodyPr>
          <a:lstStyle/>
          <a:p>
            <a:pPr>
              <a:lnSpc>
                <a:spcPct val="90000"/>
              </a:lnSpc>
              <a:buFontTx/>
              <a:buNone/>
            </a:pPr>
            <a:r>
              <a:rPr lang="en-US" sz="1800" b="1" dirty="0">
                <a:latin typeface="Arial" panose="020B0604020202020204" pitchFamily="34" charset="0"/>
                <a:cs typeface="Arial" panose="020B0604020202020204" pitchFamily="34" charset="0"/>
              </a:rPr>
              <a:t>Abuse </a:t>
            </a:r>
            <a:r>
              <a:rPr lang="en-US" sz="1725" dirty="0">
                <a:latin typeface="Arial" panose="020B0604020202020204" pitchFamily="34" charset="0"/>
                <a:cs typeface="Arial" panose="020B0604020202020204" pitchFamily="34" charset="0"/>
              </a:rPr>
              <a:t>- (child, domestic partner, elderly or disabled adult) the non-accidental infliction of pain and injury.</a:t>
            </a:r>
          </a:p>
        </p:txBody>
      </p:sp>
      <p:sp>
        <p:nvSpPr>
          <p:cNvPr id="301060" name="Text Box 4"/>
          <p:cNvSpPr txBox="1">
            <a:spLocks noChangeArrowheads="1"/>
          </p:cNvSpPr>
          <p:nvPr/>
        </p:nvSpPr>
        <p:spPr bwMode="auto">
          <a:xfrm>
            <a:off x="180378" y="1584501"/>
            <a:ext cx="3510302" cy="2816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7" tIns="34289" rIns="68577" bIns="34289">
            <a:spAutoFit/>
          </a:bodyPr>
          <a:lstStyle/>
          <a:p>
            <a:r>
              <a:rPr lang="en-US" sz="1500" b="1" dirty="0">
                <a:latin typeface="Arial" panose="020B0604020202020204" pitchFamily="34" charset="0"/>
                <a:cs typeface="Arial" panose="020B0604020202020204" pitchFamily="34" charset="0"/>
              </a:rPr>
              <a:t>Signs of Physical Abuse or Physical Assault</a:t>
            </a:r>
            <a:r>
              <a:rPr lang="en-US" sz="1500" dirty="0">
                <a:latin typeface="Arial" panose="020B0604020202020204" pitchFamily="34" charset="0"/>
                <a:cs typeface="Arial" panose="020B0604020202020204" pitchFamily="34" charset="0"/>
              </a:rPr>
              <a:t> </a:t>
            </a:r>
            <a:r>
              <a:rPr lang="en-US" sz="1500" b="1" dirty="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 intentional infliction of pain or physical injury or use of force</a:t>
            </a:r>
          </a:p>
          <a:p>
            <a:pPr marL="628650" lvl="1" indent="-285750">
              <a:lnSpc>
                <a:spcPct val="90000"/>
              </a:lnSpc>
              <a:buClr>
                <a:schemeClr val="accent1"/>
              </a:buClr>
              <a:buFont typeface="Wingdings" panose="05000000000000000000" pitchFamily="2" charset="2"/>
              <a:buChar char="§"/>
            </a:pPr>
            <a:r>
              <a:rPr lang="en-US" sz="1500" dirty="0">
                <a:latin typeface="Arial" panose="020B0604020202020204" pitchFamily="34" charset="0"/>
                <a:cs typeface="Arial" panose="020B0604020202020204" pitchFamily="34" charset="0"/>
              </a:rPr>
              <a:t>Bruising</a:t>
            </a:r>
          </a:p>
          <a:p>
            <a:pPr marL="628650" lvl="1" indent="-285750">
              <a:lnSpc>
                <a:spcPct val="90000"/>
              </a:lnSpc>
              <a:buClr>
                <a:schemeClr val="accent1"/>
              </a:buClr>
              <a:buFont typeface="Wingdings" panose="05000000000000000000" pitchFamily="2" charset="2"/>
              <a:buChar char="§"/>
            </a:pPr>
            <a:r>
              <a:rPr lang="en-US" sz="1500" dirty="0">
                <a:latin typeface="Arial" panose="020B0604020202020204" pitchFamily="34" charset="0"/>
                <a:cs typeface="Arial" panose="020B0604020202020204" pitchFamily="34" charset="0"/>
              </a:rPr>
              <a:t>Lacerations</a:t>
            </a:r>
          </a:p>
          <a:p>
            <a:pPr marL="628650" lvl="1" indent="-285750">
              <a:lnSpc>
                <a:spcPct val="90000"/>
              </a:lnSpc>
              <a:buClr>
                <a:schemeClr val="accent1"/>
              </a:buClr>
              <a:buFont typeface="Wingdings" panose="05000000000000000000" pitchFamily="2" charset="2"/>
              <a:buChar char="§"/>
            </a:pPr>
            <a:r>
              <a:rPr lang="en-US" sz="1500" dirty="0">
                <a:latin typeface="Arial" panose="020B0604020202020204" pitchFamily="34" charset="0"/>
                <a:cs typeface="Arial" panose="020B0604020202020204" pitchFamily="34" charset="0"/>
              </a:rPr>
              <a:t>Fractures</a:t>
            </a:r>
          </a:p>
          <a:p>
            <a:pPr marL="628650" lvl="1" indent="-285750">
              <a:lnSpc>
                <a:spcPct val="90000"/>
              </a:lnSpc>
              <a:buClr>
                <a:schemeClr val="accent1"/>
              </a:buClr>
              <a:buFont typeface="Wingdings" panose="05000000000000000000" pitchFamily="2" charset="2"/>
              <a:buChar char="§"/>
            </a:pPr>
            <a:r>
              <a:rPr lang="en-US" sz="1500" dirty="0">
                <a:latin typeface="Arial" panose="020B0604020202020204" pitchFamily="34" charset="0"/>
                <a:cs typeface="Arial" panose="020B0604020202020204" pitchFamily="34" charset="0"/>
              </a:rPr>
              <a:t>Various stages of healing of any bruises or fractures</a:t>
            </a:r>
          </a:p>
          <a:p>
            <a:pPr marL="628650" lvl="1" indent="-285750">
              <a:lnSpc>
                <a:spcPct val="90000"/>
              </a:lnSpc>
              <a:buClr>
                <a:schemeClr val="accent1"/>
              </a:buClr>
              <a:buFont typeface="Wingdings" panose="05000000000000000000" pitchFamily="2" charset="2"/>
              <a:buChar char="§"/>
            </a:pPr>
            <a:r>
              <a:rPr lang="en-US" sz="1500" dirty="0">
                <a:latin typeface="Arial" panose="020B0604020202020204" pitchFamily="34" charset="0"/>
                <a:cs typeface="Arial" panose="020B0604020202020204" pitchFamily="34" charset="0"/>
              </a:rPr>
              <a:t>Burns</a:t>
            </a:r>
          </a:p>
          <a:p>
            <a:pPr marL="628650" lvl="1" indent="-285750">
              <a:lnSpc>
                <a:spcPct val="90000"/>
              </a:lnSpc>
              <a:buClr>
                <a:schemeClr val="accent1"/>
              </a:buClr>
              <a:buFont typeface="Wingdings" panose="05000000000000000000" pitchFamily="2" charset="2"/>
              <a:buChar char="§"/>
            </a:pPr>
            <a:r>
              <a:rPr lang="en-US" sz="1500" dirty="0">
                <a:latin typeface="Arial" panose="020B0604020202020204" pitchFamily="34" charset="0"/>
                <a:cs typeface="Arial" panose="020B0604020202020204" pitchFamily="34" charset="0"/>
              </a:rPr>
              <a:t>Multiple &amp; recurrent injuries</a:t>
            </a:r>
          </a:p>
          <a:p>
            <a:pPr marL="628650" lvl="1" indent="-285750">
              <a:lnSpc>
                <a:spcPct val="90000"/>
              </a:lnSpc>
              <a:buClr>
                <a:schemeClr val="accent1"/>
              </a:buClr>
              <a:buFont typeface="Wingdings" panose="05000000000000000000" pitchFamily="2" charset="2"/>
              <a:buChar char="§"/>
            </a:pPr>
            <a:r>
              <a:rPr lang="en-US" sz="1500" dirty="0">
                <a:latin typeface="Arial" panose="020B0604020202020204" pitchFamily="34" charset="0"/>
                <a:cs typeface="Arial" panose="020B0604020202020204" pitchFamily="34" charset="0"/>
              </a:rPr>
              <a:t>Injury histories inconsistent with physical findings</a:t>
            </a:r>
          </a:p>
          <a:p>
            <a:endParaRPr lang="en-US" sz="1200" b="1" dirty="0">
              <a:latin typeface="Arial" panose="020B0604020202020204" pitchFamily="34" charset="0"/>
              <a:cs typeface="Arial" panose="020B0604020202020204" pitchFamily="34" charset="0"/>
            </a:endParaRPr>
          </a:p>
        </p:txBody>
      </p:sp>
      <p:pic>
        <p:nvPicPr>
          <p:cNvPr id="301061" name="Picture 5" descr="elderabuseposte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l="6732" t="11923" r="6567" b="25053"/>
          <a:stretch>
            <a:fillRect/>
          </a:stretch>
        </p:blipFill>
        <p:spPr bwMode="auto">
          <a:xfrm>
            <a:off x="7766522" y="91566"/>
            <a:ext cx="1279760" cy="14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F408C7D-9C2B-A9AE-66C6-E41EF52675AA}"/>
              </a:ext>
            </a:extLst>
          </p:cNvPr>
          <p:cNvSpPr txBox="1"/>
          <p:nvPr/>
        </p:nvSpPr>
        <p:spPr>
          <a:xfrm>
            <a:off x="4419600" y="1584501"/>
            <a:ext cx="3611880" cy="1938992"/>
          </a:xfrm>
          <a:prstGeom prst="rect">
            <a:avLst/>
          </a:prstGeom>
          <a:noFill/>
        </p:spPr>
        <p:txBody>
          <a:bodyPr wrap="square" rtlCol="0">
            <a:spAutoFit/>
          </a:bodyPr>
          <a:lstStyle/>
          <a:p>
            <a:r>
              <a:rPr lang="en-US" sz="1500" b="1" dirty="0">
                <a:latin typeface="Arial" panose="020B0604020202020204" pitchFamily="34" charset="0"/>
                <a:cs typeface="Arial" panose="020B0604020202020204" pitchFamily="34" charset="0"/>
              </a:rPr>
              <a:t>Signs of Emotional or Psychological Abuse </a:t>
            </a:r>
          </a:p>
          <a:p>
            <a:pPr marL="628650" lvl="1" indent="-285750">
              <a:buClr>
                <a:schemeClr val="accent1"/>
              </a:buClr>
              <a:buFont typeface="Wingdings" panose="05000000000000000000" pitchFamily="2" charset="2"/>
              <a:buChar char="§"/>
            </a:pPr>
            <a:r>
              <a:rPr lang="en-US" sz="1500" dirty="0">
                <a:latin typeface="Arial" panose="020B0604020202020204" pitchFamily="34" charset="0"/>
                <a:cs typeface="Arial" panose="020B0604020202020204" pitchFamily="34" charset="0"/>
              </a:rPr>
              <a:t>Ambivalence, deference, passivity, shame </a:t>
            </a:r>
          </a:p>
          <a:p>
            <a:pPr marL="628650" lvl="1" indent="-285750">
              <a:buClr>
                <a:schemeClr val="accent1"/>
              </a:buClr>
              <a:buFont typeface="Wingdings" panose="05000000000000000000" pitchFamily="2" charset="2"/>
              <a:buChar char="§"/>
            </a:pPr>
            <a:r>
              <a:rPr lang="en-US" sz="1500" dirty="0">
                <a:latin typeface="Arial" panose="020B0604020202020204" pitchFamily="34" charset="0"/>
                <a:cs typeface="Arial" panose="020B0604020202020204" pitchFamily="34" charset="0"/>
              </a:rPr>
              <a:t>Anxiety (mild to severe) </a:t>
            </a:r>
          </a:p>
          <a:p>
            <a:pPr marL="628650" lvl="1" indent="-285750">
              <a:buClr>
                <a:schemeClr val="accent1"/>
              </a:buClr>
              <a:buFont typeface="Wingdings" panose="05000000000000000000" pitchFamily="2" charset="2"/>
              <a:buChar char="§"/>
            </a:pPr>
            <a:r>
              <a:rPr lang="en-US" sz="1500" dirty="0">
                <a:latin typeface="Arial" panose="020B0604020202020204" pitchFamily="34" charset="0"/>
                <a:cs typeface="Arial" panose="020B0604020202020204" pitchFamily="34" charset="0"/>
              </a:rPr>
              <a:t>Depression, hopelessness, helplessness, thoughts of suicide </a:t>
            </a:r>
          </a:p>
          <a:p>
            <a:pPr marL="628650" lvl="1" indent="-285750">
              <a:buClr>
                <a:schemeClr val="accent1"/>
              </a:buClr>
              <a:buFont typeface="Wingdings" panose="05000000000000000000" pitchFamily="2" charset="2"/>
              <a:buChar char="§"/>
            </a:pPr>
            <a:r>
              <a:rPr lang="en-US" sz="1500" dirty="0">
                <a:latin typeface="Arial" panose="020B0604020202020204" pitchFamily="34" charset="0"/>
                <a:cs typeface="Arial" panose="020B0604020202020204" pitchFamily="34" charset="0"/>
              </a:rPr>
              <a:t>Confusion, disorientation</a:t>
            </a:r>
          </a:p>
        </p:txBody>
      </p:sp>
      <p:cxnSp>
        <p:nvCxnSpPr>
          <p:cNvPr id="5" name="Straight Connector 4">
            <a:extLst>
              <a:ext uri="{FF2B5EF4-FFF2-40B4-BE49-F238E27FC236}">
                <a16:creationId xmlns:a16="http://schemas.microsoft.com/office/drawing/2014/main" id="{A37E6974-BCD1-5DB8-A562-F4C2EB9C36CF}"/>
              </a:ext>
            </a:extLst>
          </p:cNvPr>
          <p:cNvCxnSpPr/>
          <p:nvPr/>
        </p:nvCxnSpPr>
        <p:spPr>
          <a:xfrm>
            <a:off x="4267200" y="1433056"/>
            <a:ext cx="0" cy="2849384"/>
          </a:xfrm>
          <a:prstGeom prst="line">
            <a:avLst/>
          </a:prstGeom>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914323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1682" y="238998"/>
            <a:ext cx="6870356" cy="685562"/>
          </a:xfrm>
        </p:spPr>
        <p:txBody>
          <a:bodyPr>
            <a:noAutofit/>
          </a:bodyPr>
          <a:lstStyle/>
          <a:p>
            <a:r>
              <a:rPr lang="en-US" sz="3200" b="1" cap="none" dirty="0">
                <a:effectLst/>
                <a:latin typeface="+mn-lt"/>
                <a:cs typeface="Arial" pitchFamily="34" charset="0"/>
              </a:rPr>
              <a:t>Signs and Symptoms of Abuse</a:t>
            </a:r>
            <a:endParaRPr lang="en-US" sz="3200" dirty="0">
              <a:effectLst/>
              <a:latin typeface="+mn-lt"/>
            </a:endParaRPr>
          </a:p>
        </p:txBody>
      </p:sp>
      <p:sp>
        <p:nvSpPr>
          <p:cNvPr id="5" name="Content Placeholder 4"/>
          <p:cNvSpPr>
            <a:spLocks noGrp="1"/>
          </p:cNvSpPr>
          <p:nvPr>
            <p:ph idx="1"/>
          </p:nvPr>
        </p:nvSpPr>
        <p:spPr>
          <a:xfrm>
            <a:off x="226027" y="1201420"/>
            <a:ext cx="3992743" cy="2740660"/>
          </a:xfrm>
        </p:spPr>
        <p:txBody>
          <a:bodyPr>
            <a:normAutofit/>
          </a:bodyPr>
          <a:lstStyle/>
          <a:p>
            <a:pPr marL="61722"/>
            <a:r>
              <a:rPr lang="en-US" sz="1950" b="1" dirty="0">
                <a:latin typeface="+mn-lt"/>
                <a:cs typeface="Arial" panose="020B0604020202020204" pitchFamily="34" charset="0"/>
              </a:rPr>
              <a:t>Signs of Sexual Abuse</a:t>
            </a:r>
            <a:r>
              <a:rPr lang="en-US" sz="1950" dirty="0">
                <a:latin typeface="+mn-lt"/>
                <a:cs typeface="Arial" panose="020B0604020202020204" pitchFamily="34" charset="0"/>
              </a:rPr>
              <a:t> - includes rape or sexual assault/molestation</a:t>
            </a:r>
          </a:p>
          <a:p>
            <a:pPr marL="396875" lvl="1" indent="-220663">
              <a:lnSpc>
                <a:spcPct val="110000"/>
              </a:lnSpc>
              <a:spcAft>
                <a:spcPts val="0"/>
              </a:spcAft>
              <a:buClr>
                <a:schemeClr val="accent1"/>
              </a:buClr>
              <a:buSzPct val="100000"/>
              <a:buFont typeface="Wingdings" panose="05000000000000000000" pitchFamily="2" charset="2"/>
              <a:buChar char="§"/>
            </a:pPr>
            <a:r>
              <a:rPr lang="en-US" sz="1800" dirty="0">
                <a:latin typeface="+mn-lt"/>
                <a:cs typeface="Arial" panose="020B0604020202020204" pitchFamily="34" charset="0"/>
              </a:rPr>
              <a:t>Trauma to the genital and/or anal area such as bruises, bleeding, lacerations</a:t>
            </a:r>
          </a:p>
          <a:p>
            <a:pPr marL="396875" lvl="1" indent="-220663">
              <a:lnSpc>
                <a:spcPct val="110000"/>
              </a:lnSpc>
              <a:spcAft>
                <a:spcPts val="0"/>
              </a:spcAft>
              <a:buClr>
                <a:schemeClr val="accent1"/>
              </a:buClr>
              <a:buSzPct val="100000"/>
              <a:buFont typeface="Wingdings" panose="05000000000000000000" pitchFamily="2" charset="2"/>
              <a:buChar char="§"/>
            </a:pPr>
            <a:r>
              <a:rPr lang="en-US" sz="1800" dirty="0">
                <a:latin typeface="+mn-lt"/>
                <a:cs typeface="Arial" panose="020B0604020202020204" pitchFamily="34" charset="0"/>
              </a:rPr>
              <a:t>Sexually transmitted disease</a:t>
            </a:r>
          </a:p>
          <a:p>
            <a:pPr marL="396875" lvl="1" indent="-220663">
              <a:lnSpc>
                <a:spcPct val="110000"/>
              </a:lnSpc>
              <a:spcAft>
                <a:spcPts val="0"/>
              </a:spcAft>
              <a:buClr>
                <a:schemeClr val="accent1"/>
              </a:buClr>
              <a:buSzPct val="100000"/>
              <a:buFont typeface="Wingdings" panose="05000000000000000000" pitchFamily="2" charset="2"/>
              <a:buChar char="§"/>
            </a:pPr>
            <a:r>
              <a:rPr lang="en-US" sz="1800" dirty="0">
                <a:latin typeface="+mn-lt"/>
                <a:cs typeface="Arial" panose="020B0604020202020204" pitchFamily="34" charset="0"/>
              </a:rPr>
              <a:t>Infections/unusual discharge or odor</a:t>
            </a:r>
            <a:endParaRPr lang="en-US" sz="2100" dirty="0">
              <a:latin typeface="+mn-lt"/>
              <a:cs typeface="Arial" panose="020B0604020202020204" pitchFamily="34" charset="0"/>
            </a:endParaRPr>
          </a:p>
          <a:p>
            <a:pPr>
              <a:buClr>
                <a:srgbClr val="007DFF"/>
              </a:buClr>
              <a:buSzPct val="70000"/>
              <a:buFont typeface="Arial" pitchFamily="34" charset="0"/>
              <a:buChar char="•"/>
            </a:pPr>
            <a:endParaRPr lang="en-US" dirty="0">
              <a:latin typeface="+mn-lt"/>
              <a:cs typeface="Arial" panose="020B0604020202020204" pitchFamily="34" charset="0"/>
            </a:endParaRPr>
          </a:p>
          <a:p>
            <a:endParaRPr lang="en-US" dirty="0">
              <a:latin typeface="+mn-lt"/>
              <a:cs typeface="Arial" panose="020B0604020202020204" pitchFamily="34" charset="0"/>
            </a:endParaRPr>
          </a:p>
        </p:txBody>
      </p:sp>
      <p:pic>
        <p:nvPicPr>
          <p:cNvPr id="2" name="Picture 1"/>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t="13077" b="13554"/>
          <a:stretch/>
        </p:blipFill>
        <p:spPr>
          <a:xfrm>
            <a:off x="7573933" y="65092"/>
            <a:ext cx="1418580" cy="1040808"/>
          </a:xfrm>
          <a:prstGeom prst="rect">
            <a:avLst/>
          </a:prstGeom>
        </p:spPr>
      </p:pic>
      <p:sp>
        <p:nvSpPr>
          <p:cNvPr id="6" name="TextBox 5">
            <a:extLst>
              <a:ext uri="{FF2B5EF4-FFF2-40B4-BE49-F238E27FC236}">
                <a16:creationId xmlns:a16="http://schemas.microsoft.com/office/drawing/2014/main" id="{6C7BFEB0-62BB-A907-6BC5-0FD23625EF52}"/>
              </a:ext>
            </a:extLst>
          </p:cNvPr>
          <p:cNvSpPr txBox="1"/>
          <p:nvPr/>
        </p:nvSpPr>
        <p:spPr>
          <a:xfrm>
            <a:off x="4719491" y="1105900"/>
            <a:ext cx="3746329" cy="3141116"/>
          </a:xfrm>
          <a:prstGeom prst="rect">
            <a:avLst/>
          </a:prstGeom>
          <a:noFill/>
        </p:spPr>
        <p:txBody>
          <a:bodyPr wrap="square" rtlCol="0">
            <a:spAutoFit/>
          </a:bodyPr>
          <a:lstStyle/>
          <a:p>
            <a:pPr marL="61722">
              <a:lnSpc>
                <a:spcPct val="110000"/>
              </a:lnSpc>
              <a:spcAft>
                <a:spcPts val="0"/>
              </a:spcAft>
              <a:buClr>
                <a:schemeClr val="hlink"/>
              </a:buClr>
              <a:buSzPct val="70000"/>
            </a:pPr>
            <a:r>
              <a:rPr lang="en-US" sz="1950" b="1" dirty="0">
                <a:latin typeface="+mn-lt"/>
                <a:cs typeface="Arial" panose="020B0604020202020204" pitchFamily="34" charset="0"/>
              </a:rPr>
              <a:t>Signs of Financial Abuse</a:t>
            </a:r>
          </a:p>
          <a:p>
            <a:pPr marL="349250" lvl="1" indent="-222250">
              <a:lnSpc>
                <a:spcPct val="110000"/>
              </a:lnSpc>
              <a:spcAft>
                <a:spcPts val="0"/>
              </a:spcAft>
              <a:buClr>
                <a:schemeClr val="accent1"/>
              </a:buClr>
              <a:buFont typeface="Wingdings" panose="05000000000000000000" pitchFamily="2" charset="2"/>
              <a:buChar char="§"/>
            </a:pPr>
            <a:r>
              <a:rPr lang="en-US" sz="1800" dirty="0">
                <a:latin typeface="+mn-lt"/>
                <a:cs typeface="Arial" panose="020B0604020202020204" pitchFamily="34" charset="0"/>
              </a:rPr>
              <a:t>Cashing checks without authorization or permission</a:t>
            </a:r>
          </a:p>
          <a:p>
            <a:pPr marL="349250" lvl="1" indent="-222250">
              <a:lnSpc>
                <a:spcPct val="110000"/>
              </a:lnSpc>
              <a:spcAft>
                <a:spcPts val="0"/>
              </a:spcAft>
              <a:buClr>
                <a:schemeClr val="accent1"/>
              </a:buClr>
              <a:buFont typeface="Wingdings" panose="05000000000000000000" pitchFamily="2" charset="2"/>
              <a:buChar char="§"/>
            </a:pPr>
            <a:r>
              <a:rPr lang="en-US" sz="1800" dirty="0">
                <a:latin typeface="+mn-lt"/>
                <a:cs typeface="Arial" panose="020B0604020202020204" pitchFamily="34" charset="0"/>
              </a:rPr>
              <a:t>Forging an older person’s signature</a:t>
            </a:r>
          </a:p>
          <a:p>
            <a:pPr marL="349250" lvl="1" indent="-222250">
              <a:lnSpc>
                <a:spcPct val="110000"/>
              </a:lnSpc>
              <a:spcAft>
                <a:spcPts val="0"/>
              </a:spcAft>
              <a:buClr>
                <a:schemeClr val="accent1"/>
              </a:buClr>
              <a:buFont typeface="Wingdings" panose="05000000000000000000" pitchFamily="2" charset="2"/>
              <a:buChar char="§"/>
            </a:pPr>
            <a:r>
              <a:rPr lang="en-US" sz="1800" dirty="0">
                <a:latin typeface="+mn-lt"/>
                <a:cs typeface="Arial" panose="020B0604020202020204" pitchFamily="34" charset="0"/>
              </a:rPr>
              <a:t>Misusing or stealing an older person’s money or possessions</a:t>
            </a:r>
          </a:p>
          <a:p>
            <a:pPr marL="349250" lvl="1" indent="-222250">
              <a:lnSpc>
                <a:spcPct val="110000"/>
              </a:lnSpc>
              <a:spcAft>
                <a:spcPts val="0"/>
              </a:spcAft>
              <a:buClr>
                <a:schemeClr val="accent1"/>
              </a:buClr>
              <a:buFont typeface="Wingdings" panose="05000000000000000000" pitchFamily="2" charset="2"/>
              <a:buChar char="§"/>
            </a:pPr>
            <a:r>
              <a:rPr lang="en-US" sz="1800" dirty="0">
                <a:latin typeface="+mn-lt"/>
                <a:cs typeface="Arial" panose="020B0604020202020204" pitchFamily="34" charset="0"/>
              </a:rPr>
              <a:t>Forcing or deceiving an older person into signing a document (e.g., contracts or a will)</a:t>
            </a:r>
          </a:p>
        </p:txBody>
      </p:sp>
      <p:cxnSp>
        <p:nvCxnSpPr>
          <p:cNvPr id="8" name="Straight Connector 7">
            <a:extLst>
              <a:ext uri="{FF2B5EF4-FFF2-40B4-BE49-F238E27FC236}">
                <a16:creationId xmlns:a16="http://schemas.microsoft.com/office/drawing/2014/main" id="{13F41B5D-73BF-3FB5-D659-1BC5FDD84B89}"/>
              </a:ext>
            </a:extLst>
          </p:cNvPr>
          <p:cNvCxnSpPr/>
          <p:nvPr/>
        </p:nvCxnSpPr>
        <p:spPr>
          <a:xfrm>
            <a:off x="4572000" y="1182100"/>
            <a:ext cx="0" cy="3141116"/>
          </a:xfrm>
          <a:prstGeom prst="line">
            <a:avLst/>
          </a:prstGeom>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8630429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219333" y="154868"/>
            <a:ext cx="5943600" cy="514112"/>
          </a:xfrm>
        </p:spPr>
        <p:txBody>
          <a:bodyPr>
            <a:noAutofit/>
          </a:bodyPr>
          <a:lstStyle/>
          <a:p>
            <a:r>
              <a:rPr lang="en-US" sz="3200" b="1" cap="none" dirty="0">
                <a:effectLst/>
                <a:latin typeface="+mn-lt"/>
                <a:cs typeface="Arial" panose="020B0604020202020204" pitchFamily="34" charset="0"/>
              </a:rPr>
              <a:t>Neglect and Exploitation</a:t>
            </a:r>
          </a:p>
        </p:txBody>
      </p:sp>
      <p:sp>
        <p:nvSpPr>
          <p:cNvPr id="303107" name="Rectangle 3"/>
          <p:cNvSpPr>
            <a:spLocks noGrp="1" noChangeArrowheads="1"/>
          </p:cNvSpPr>
          <p:nvPr>
            <p:ph idx="1"/>
          </p:nvPr>
        </p:nvSpPr>
        <p:spPr>
          <a:xfrm>
            <a:off x="219333" y="1019377"/>
            <a:ext cx="7120581" cy="3404343"/>
          </a:xfrm>
        </p:spPr>
        <p:txBody>
          <a:bodyPr>
            <a:noAutofit/>
          </a:bodyPr>
          <a:lstStyle/>
          <a:p>
            <a:pPr>
              <a:lnSpc>
                <a:spcPct val="80000"/>
              </a:lnSpc>
              <a:buFontTx/>
              <a:buNone/>
            </a:pPr>
            <a:r>
              <a:rPr lang="en-US" sz="1800" b="1" dirty="0">
                <a:latin typeface="Arial" panose="020B0604020202020204" pitchFamily="34" charset="0"/>
                <a:cs typeface="Arial" panose="020B0604020202020204" pitchFamily="34" charset="0"/>
              </a:rPr>
              <a:t>Neglect -</a:t>
            </a:r>
            <a:r>
              <a:rPr lang="en-US" sz="1800" dirty="0">
                <a:latin typeface="Arial" panose="020B0604020202020204" pitchFamily="34" charset="0"/>
                <a:cs typeface="Arial" panose="020B0604020202020204" pitchFamily="34" charset="0"/>
              </a:rPr>
              <a:t> (child, elderly, disabled adult) </a:t>
            </a:r>
          </a:p>
          <a:p>
            <a:pPr lvl="1">
              <a:lnSpc>
                <a:spcPct val="110000"/>
              </a:lnSpc>
              <a:buClr>
                <a:schemeClr val="accent2">
                  <a:lumMod val="60000"/>
                  <a:lumOff val="40000"/>
                </a:schemeClr>
              </a:buClr>
              <a:buFont typeface="Wingdings" pitchFamily="2" charset="2"/>
              <a:buChar char="§"/>
            </a:pPr>
            <a:r>
              <a:rPr lang="en-US" sz="1650" dirty="0">
                <a:latin typeface="Arial" panose="020B0604020202020204" pitchFamily="34" charset="0"/>
                <a:cs typeface="Arial" panose="020B0604020202020204" pitchFamily="34" charset="0"/>
              </a:rPr>
              <a:t>The failure or omission to provide the care, supervision and necessary services to maintain physical and mental health. </a:t>
            </a:r>
          </a:p>
          <a:p>
            <a:pPr lvl="1">
              <a:lnSpc>
                <a:spcPct val="110000"/>
              </a:lnSpc>
              <a:buClr>
                <a:schemeClr val="accent2">
                  <a:lumMod val="60000"/>
                  <a:lumOff val="40000"/>
                </a:schemeClr>
              </a:buClr>
              <a:buFont typeface="Wingdings" pitchFamily="2" charset="2"/>
              <a:buChar char="§"/>
            </a:pPr>
            <a:r>
              <a:rPr lang="en-US" sz="1650" b="1" dirty="0">
                <a:latin typeface="Arial" panose="020B0604020202020204" pitchFamily="34" charset="0"/>
                <a:cs typeface="Arial" panose="020B0604020202020204" pitchFamily="34" charset="0"/>
              </a:rPr>
              <a:t>Example</a:t>
            </a:r>
            <a:r>
              <a:rPr lang="en-US" sz="1650" dirty="0">
                <a:latin typeface="Arial" panose="020B0604020202020204" pitchFamily="34" charset="0"/>
                <a:cs typeface="Arial" panose="020B0604020202020204" pitchFamily="34" charset="0"/>
              </a:rPr>
              <a:t>: deprivation of adequate food, hydration, clothing, shelter, medicine or medical care.</a:t>
            </a:r>
            <a:endParaRPr lang="en-US" sz="1800" dirty="0">
              <a:latin typeface="Arial" panose="020B0604020202020204" pitchFamily="34" charset="0"/>
              <a:cs typeface="Arial" panose="020B0604020202020204" pitchFamily="34" charset="0"/>
            </a:endParaRPr>
          </a:p>
          <a:p>
            <a:pPr>
              <a:lnSpc>
                <a:spcPct val="80000"/>
              </a:lnSpc>
              <a:buFontTx/>
              <a:buNone/>
            </a:pPr>
            <a:r>
              <a:rPr lang="en-US" sz="1800" b="1" dirty="0">
                <a:latin typeface="Arial" panose="020B0604020202020204" pitchFamily="34" charset="0"/>
                <a:cs typeface="Arial" panose="020B0604020202020204" pitchFamily="34" charset="0"/>
              </a:rPr>
              <a:t>Exploitation - </a:t>
            </a:r>
            <a:r>
              <a:rPr lang="en-US" sz="1800" dirty="0">
                <a:latin typeface="Arial" panose="020B0604020202020204" pitchFamily="34" charset="0"/>
                <a:cs typeface="Arial" panose="020B0604020202020204" pitchFamily="34" charset="0"/>
              </a:rPr>
              <a:t>(elderly or disabled adult)</a:t>
            </a:r>
            <a:endParaRPr lang="en-US" sz="1800" b="1" dirty="0">
              <a:latin typeface="Arial" panose="020B0604020202020204" pitchFamily="34" charset="0"/>
              <a:cs typeface="Arial" panose="020B0604020202020204" pitchFamily="34" charset="0"/>
            </a:endParaRPr>
          </a:p>
          <a:p>
            <a:pPr lvl="1">
              <a:spcAft>
                <a:spcPts val="0"/>
              </a:spcAft>
              <a:buClr>
                <a:srgbClr val="5B9A01"/>
              </a:buClr>
              <a:buFont typeface="Wingdings" pitchFamily="2" charset="2"/>
              <a:buChar char="§"/>
            </a:pPr>
            <a:r>
              <a:rPr lang="en-US" sz="1650" dirty="0">
                <a:latin typeface="Arial" panose="020B0604020202020204" pitchFamily="34" charset="0"/>
                <a:cs typeface="Arial" panose="020B0604020202020204" pitchFamily="34" charset="0"/>
              </a:rPr>
              <a:t>When a relative or care giver knowingly, by deception or intimidation, obtains and misuses the funds, assets or property of an adult with disabilities or a person 60 years or older for personal or monetary gain. </a:t>
            </a:r>
          </a:p>
          <a:p>
            <a:pPr lvl="1">
              <a:lnSpc>
                <a:spcPct val="110000"/>
              </a:lnSpc>
              <a:spcAft>
                <a:spcPts val="0"/>
              </a:spcAft>
              <a:buClr>
                <a:srgbClr val="5B9A01"/>
              </a:buClr>
              <a:buFont typeface="Wingdings" pitchFamily="2" charset="2"/>
              <a:buChar char="§"/>
            </a:pPr>
            <a:r>
              <a:rPr lang="en-US" sz="1650" b="1" dirty="0">
                <a:latin typeface="Arial" panose="020B0604020202020204" pitchFamily="34" charset="0"/>
                <a:cs typeface="Arial" panose="020B0604020202020204" pitchFamily="34" charset="0"/>
              </a:rPr>
              <a:t>Example: </a:t>
            </a:r>
            <a:r>
              <a:rPr lang="en-US" sz="1650" dirty="0">
                <a:latin typeface="Arial" panose="020B0604020202020204" pitchFamily="34" charset="0"/>
                <a:cs typeface="Arial" panose="020B0604020202020204" pitchFamily="34" charset="0"/>
              </a:rPr>
              <a:t>taking Social Security or SSI checks, abusing checking accounts and taking property and other resources without consent.</a:t>
            </a:r>
          </a:p>
          <a:p>
            <a:pPr>
              <a:lnSpc>
                <a:spcPct val="80000"/>
              </a:lnSpc>
              <a:buFont typeface="Wingdings" pitchFamily="2" charset="2"/>
              <a:buChar char="§"/>
            </a:pPr>
            <a:endParaRPr lang="en-US" sz="1650" dirty="0">
              <a:latin typeface="Arial" panose="020B0604020202020204" pitchFamily="34" charset="0"/>
              <a:cs typeface="Arial" panose="020B0604020202020204" pitchFamily="34" charset="0"/>
            </a:endParaRPr>
          </a:p>
        </p:txBody>
      </p:sp>
      <p:pic>
        <p:nvPicPr>
          <p:cNvPr id="303108" name="Picture 4" descr="SO000677">
            <a:hlinkClick r:id="rId5"/>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7846808" y="1400947"/>
            <a:ext cx="1119188" cy="170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12526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325910" y="174539"/>
            <a:ext cx="7384706" cy="558404"/>
          </a:xfrm>
        </p:spPr>
        <p:txBody>
          <a:bodyPr>
            <a:noAutofit/>
          </a:bodyPr>
          <a:lstStyle/>
          <a:p>
            <a:r>
              <a:rPr lang="en-US" sz="3200" b="1" cap="none" dirty="0">
                <a:effectLst/>
                <a:latin typeface="+mn-lt"/>
                <a:cs typeface="Arial" panose="020B0604020202020204" pitchFamily="34" charset="0"/>
              </a:rPr>
              <a:t>Screening and Assessment</a:t>
            </a:r>
          </a:p>
        </p:txBody>
      </p:sp>
      <p:sp>
        <p:nvSpPr>
          <p:cNvPr id="305155" name="Rectangle 3"/>
          <p:cNvSpPr>
            <a:spLocks noGrp="1" noChangeArrowheads="1"/>
          </p:cNvSpPr>
          <p:nvPr>
            <p:ph idx="1"/>
          </p:nvPr>
        </p:nvSpPr>
        <p:spPr>
          <a:xfrm>
            <a:off x="325910" y="1230358"/>
            <a:ext cx="8487442" cy="3086100"/>
          </a:xfrm>
        </p:spPr>
        <p:txBody>
          <a:bodyPr>
            <a:noAutofit/>
          </a:bodyPr>
          <a:lstStyle/>
          <a:p>
            <a:pPr>
              <a:lnSpc>
                <a:spcPct val="90000"/>
              </a:lnSpc>
              <a:buClr>
                <a:srgbClr val="0000CC"/>
              </a:buClr>
              <a:buSzPct val="100000"/>
            </a:pPr>
            <a:r>
              <a:rPr lang="en-US" sz="2000" dirty="0">
                <a:latin typeface="+mn-lt"/>
                <a:cs typeface="Arial" panose="020B0604020202020204" pitchFamily="34" charset="0"/>
              </a:rPr>
              <a:t>Identification of possible victims of abuse, neglect, and exploitation occurs through inquiry and/or observation of clinical presentation using the screening assessment tools in the electronic medical record or manual patient record as appropriate.</a:t>
            </a:r>
          </a:p>
          <a:p>
            <a:pPr fontAlgn="base">
              <a:spcAft>
                <a:spcPts val="0"/>
              </a:spcAft>
            </a:pPr>
            <a:r>
              <a:rPr lang="en-US" sz="2000" dirty="0"/>
              <a:t>Colleagues identifying individuals that have met criteria of suspected abuse, neglect, or exploitation should </a:t>
            </a:r>
            <a:r>
              <a:rPr lang="en-US" sz="2000" b="1" dirty="0"/>
              <a:t>initiate the hospital referral process.</a:t>
            </a:r>
            <a:endParaRPr lang="en-US" sz="2000" dirty="0"/>
          </a:p>
          <a:p>
            <a:br>
              <a:rPr lang="en-US" sz="2000" dirty="0">
                <a:solidFill>
                  <a:srgbClr val="FF00FF"/>
                </a:solidFill>
              </a:rPr>
            </a:br>
            <a:endParaRPr lang="en-US" sz="2000" dirty="0">
              <a:solidFill>
                <a:srgbClr val="FF00FF"/>
              </a:solidFill>
              <a:latin typeface="+mn-lt"/>
              <a:cs typeface="Arial" panose="020B0604020202020204" pitchFamily="34" charset="0"/>
            </a:endParaRPr>
          </a:p>
          <a:p>
            <a:pPr>
              <a:lnSpc>
                <a:spcPct val="90000"/>
              </a:lnSpc>
              <a:buFontTx/>
              <a:buNone/>
            </a:pPr>
            <a:endParaRPr lang="en-US" sz="2000" dirty="0"/>
          </a:p>
        </p:txBody>
      </p:sp>
      <p:sp>
        <p:nvSpPr>
          <p:cNvPr id="2" name="TextBox 1"/>
          <p:cNvSpPr txBox="1"/>
          <p:nvPr/>
        </p:nvSpPr>
        <p:spPr>
          <a:xfrm>
            <a:off x="325910" y="3587200"/>
            <a:ext cx="5886450" cy="553998"/>
          </a:xfrm>
          <a:prstGeom prst="rect">
            <a:avLst/>
          </a:prstGeom>
          <a:noFill/>
        </p:spPr>
        <p:txBody>
          <a:bodyPr wrap="square" rtlCol="0">
            <a:spAutoFit/>
          </a:bodyPr>
          <a:lstStyle/>
          <a:p>
            <a:r>
              <a:rPr lang="en-US" sz="1500" b="1" dirty="0"/>
              <a:t>Refer to Policy </a:t>
            </a:r>
            <a:r>
              <a:rPr lang="en-US" sz="1500" dirty="0"/>
              <a:t>Abuse, Neglect, Exploitation: Recognition and Reporting (Appendix A)</a:t>
            </a:r>
          </a:p>
        </p:txBody>
      </p:sp>
    </p:spTree>
    <p:custDataLst>
      <p:tags r:id="rId1"/>
    </p:custDataLst>
    <p:extLst>
      <p:ext uri="{BB962C8B-B14F-4D97-AF65-F5344CB8AC3E}">
        <p14:creationId xmlns:p14="http://schemas.microsoft.com/office/powerpoint/2010/main" val="28019163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98" y="160083"/>
            <a:ext cx="5623560" cy="550069"/>
          </a:xfrm>
        </p:spPr>
        <p:txBody>
          <a:bodyPr>
            <a:noAutofit/>
          </a:bodyPr>
          <a:lstStyle/>
          <a:p>
            <a:r>
              <a:rPr lang="en-US" sz="3200" b="1" dirty="0">
                <a:effectLst/>
                <a:latin typeface="+mj-lt"/>
                <a:cs typeface="Arial" panose="020B0604020202020204" pitchFamily="34" charset="0"/>
              </a:rPr>
              <a:t>Referral and Reporting</a:t>
            </a:r>
          </a:p>
        </p:txBody>
      </p:sp>
      <p:sp>
        <p:nvSpPr>
          <p:cNvPr id="3" name="Content Placeholder 2"/>
          <p:cNvSpPr>
            <a:spLocks noGrp="1"/>
          </p:cNvSpPr>
          <p:nvPr>
            <p:ph idx="1"/>
          </p:nvPr>
        </p:nvSpPr>
        <p:spPr>
          <a:xfrm>
            <a:off x="345898" y="1007829"/>
            <a:ext cx="8402686" cy="3403533"/>
          </a:xfrm>
        </p:spPr>
        <p:txBody>
          <a:bodyPr>
            <a:noAutofit/>
          </a:bodyPr>
          <a:lstStyle/>
          <a:p>
            <a:pPr lvl="1">
              <a:buClr>
                <a:srgbClr val="0000CC"/>
              </a:buClr>
              <a:buSzPct val="100000"/>
              <a:buFont typeface="Wingdings" panose="05000000000000000000" pitchFamily="2" charset="2"/>
              <a:buChar char="§"/>
            </a:pPr>
            <a:r>
              <a:rPr lang="en-US" sz="1800" dirty="0">
                <a:latin typeface="+mn-lt"/>
                <a:cs typeface="Arial" panose="020B0604020202020204" pitchFamily="34" charset="0"/>
              </a:rPr>
              <a:t>Adult patients who are suspected of having been abused, neglected or exploited are identified and assessed.  Referral for appropriate resources and treatment are offered.  Refer to Appendix B for Private and Public Community Agencies Referral List </a:t>
            </a:r>
            <a:r>
              <a:rPr lang="en-US" sz="1800" b="1" dirty="0">
                <a:latin typeface="+mn-lt"/>
                <a:cs typeface="Arial" panose="020B0604020202020204" pitchFamily="34" charset="0"/>
              </a:rPr>
              <a:t>(refer to Policy-Abuse, Neglect, and Exploitation)</a:t>
            </a:r>
          </a:p>
          <a:p>
            <a:pPr lvl="1">
              <a:buClr>
                <a:srgbClr val="0000CC"/>
              </a:buClr>
              <a:buSzPct val="100000"/>
              <a:buFont typeface="Wingdings" panose="05000000000000000000" pitchFamily="2" charset="2"/>
              <a:buChar char="§"/>
            </a:pPr>
            <a:r>
              <a:rPr lang="en-US" sz="1800" dirty="0">
                <a:latin typeface="+mn-lt"/>
                <a:cs typeface="Arial" panose="020B0604020202020204" pitchFamily="34" charset="0"/>
              </a:rPr>
              <a:t>For a child or vulnerable adult who is suspected of having been abused, neglected or exploited, mandatory reporting (Florida Statute) is required and the Associate will notify the following: </a:t>
            </a:r>
          </a:p>
          <a:p>
            <a:pPr marL="639366" lvl="2" indent="-210741">
              <a:spcAft>
                <a:spcPts val="0"/>
              </a:spcAft>
              <a:buClr>
                <a:srgbClr val="5B9A01"/>
              </a:buClr>
              <a:buFont typeface="Wingdings" panose="05000000000000000000" pitchFamily="2" charset="2"/>
              <a:buChar char="§"/>
            </a:pPr>
            <a:r>
              <a:rPr lang="en-US" sz="1800" dirty="0">
                <a:latin typeface="+mn-lt"/>
                <a:cs typeface="Arial" panose="020B0604020202020204" pitchFamily="34" charset="0"/>
              </a:rPr>
              <a:t>Immediate Supervisor/Coordinator/Manager</a:t>
            </a:r>
            <a:endParaRPr lang="en-US" sz="1800" dirty="0">
              <a:solidFill>
                <a:srgbClr val="FF00FF"/>
              </a:solidFill>
              <a:latin typeface="+mn-lt"/>
              <a:cs typeface="Arial" panose="020B0604020202020204" pitchFamily="34" charset="0"/>
            </a:endParaRPr>
          </a:p>
          <a:p>
            <a:pPr marL="639366" lvl="2" indent="-210741">
              <a:spcAft>
                <a:spcPts val="0"/>
              </a:spcAft>
              <a:buClr>
                <a:srgbClr val="5B9A01"/>
              </a:buClr>
              <a:buFont typeface="Wingdings" panose="05000000000000000000" pitchFamily="2" charset="2"/>
              <a:buChar char="§"/>
            </a:pPr>
            <a:r>
              <a:rPr lang="en-US" sz="1800" dirty="0">
                <a:latin typeface="+mn-lt"/>
                <a:cs typeface="Arial" panose="020B0604020202020204" pitchFamily="34" charset="0"/>
              </a:rPr>
              <a:t>Physician</a:t>
            </a:r>
          </a:p>
          <a:p>
            <a:pPr marL="639366" lvl="2" indent="-210741">
              <a:spcAft>
                <a:spcPts val="0"/>
              </a:spcAft>
              <a:buClr>
                <a:srgbClr val="5B9A01"/>
              </a:buClr>
              <a:buFont typeface="Wingdings" panose="05000000000000000000" pitchFamily="2" charset="2"/>
              <a:buChar char="§"/>
            </a:pPr>
            <a:r>
              <a:rPr lang="en-US" sz="1800" dirty="0">
                <a:latin typeface="+mn-lt"/>
                <a:cs typeface="Arial" panose="020B0604020202020204" pitchFamily="34" charset="0"/>
              </a:rPr>
              <a:t>Risk Manager</a:t>
            </a:r>
          </a:p>
          <a:p>
            <a:pPr marL="639366" lvl="2" indent="-210741">
              <a:spcAft>
                <a:spcPts val="0"/>
              </a:spcAft>
              <a:buClr>
                <a:srgbClr val="5B9A01"/>
              </a:buClr>
              <a:buFont typeface="Wingdings" panose="05000000000000000000" pitchFamily="2" charset="2"/>
              <a:buChar char="§"/>
            </a:pPr>
            <a:r>
              <a:rPr lang="en-US" sz="1800" b="1" dirty="0">
                <a:latin typeface="+mn-lt"/>
                <a:cs typeface="Arial" panose="020B0604020202020204" pitchFamily="34" charset="0"/>
              </a:rPr>
              <a:t>Florida Abuse Hotline at 1-800-96ABUSE (800-962-2873)</a:t>
            </a:r>
          </a:p>
          <a:p>
            <a:pPr marL="257175" indent="-257175">
              <a:lnSpc>
                <a:spcPct val="120000"/>
              </a:lnSpc>
              <a:spcAft>
                <a:spcPts val="0"/>
              </a:spcAft>
              <a:buClr>
                <a:schemeClr val="accent2">
                  <a:lumMod val="60000"/>
                  <a:lumOff val="40000"/>
                </a:schemeClr>
              </a:buClr>
              <a:buSzPct val="100000"/>
              <a:buFont typeface="Wingdings" panose="05000000000000000000" pitchFamily="2" charset="2"/>
              <a:buChar char="§"/>
            </a:pPr>
            <a:endParaRPr lang="en-US" sz="1500" dirty="0">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251419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6" name="TextBox 4"/>
          <p:cNvSpPr txBox="1">
            <a:spLocks noChangeArrowheads="1"/>
          </p:cNvSpPr>
          <p:nvPr/>
        </p:nvSpPr>
        <p:spPr bwMode="auto">
          <a:xfrm>
            <a:off x="273667" y="906599"/>
            <a:ext cx="751081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rgbClr val="006699"/>
                </a:solidFill>
                <a:latin typeface="Georgia" pitchFamily="18"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spcBef>
                <a:spcPct val="0"/>
              </a:spcBef>
              <a:spcAft>
                <a:spcPct val="0"/>
              </a:spcAft>
            </a:pPr>
            <a:r>
              <a:rPr lang="en-US" altLang="en-US" sz="2400" b="1" dirty="0">
                <a:solidFill>
                  <a:schemeClr val="tx1"/>
                </a:solidFill>
                <a:latin typeface="+mj-lt"/>
              </a:rPr>
              <a:t>Vision</a:t>
            </a:r>
          </a:p>
          <a:p>
            <a:pPr fontAlgn="base">
              <a:spcBef>
                <a:spcPct val="0"/>
              </a:spcBef>
              <a:spcAft>
                <a:spcPct val="0"/>
              </a:spcAft>
            </a:pPr>
            <a:r>
              <a:rPr lang="en-US" altLang="en-US" dirty="0">
                <a:solidFill>
                  <a:srgbClr val="000000"/>
                </a:solidFill>
                <a:latin typeface="+mn-lt"/>
              </a:rPr>
              <a:t>As a mission-driven innovative health organization, we will become the national leader in improving the health of our communities and each person we serve.  We will be the most trusted health partner for life.</a:t>
            </a:r>
          </a:p>
        </p:txBody>
      </p:sp>
      <p:sp>
        <p:nvSpPr>
          <p:cNvPr id="10267" name="TextBox 30"/>
          <p:cNvSpPr txBox="1">
            <a:spLocks noChangeArrowheads="1"/>
          </p:cNvSpPr>
          <p:nvPr/>
        </p:nvSpPr>
        <p:spPr bwMode="auto">
          <a:xfrm>
            <a:off x="273667" y="2571750"/>
            <a:ext cx="771322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rgbClr val="006699"/>
                </a:solidFill>
                <a:latin typeface="Georgia" pitchFamily="18"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fontAlgn="base">
              <a:spcBef>
                <a:spcPct val="0"/>
              </a:spcBef>
              <a:spcAft>
                <a:spcPct val="0"/>
              </a:spcAft>
            </a:pPr>
            <a:r>
              <a:rPr lang="en-US" altLang="en-US" sz="2400" b="1" dirty="0">
                <a:solidFill>
                  <a:schemeClr val="tx1"/>
                </a:solidFill>
                <a:latin typeface="+mj-lt"/>
              </a:rPr>
              <a:t>How Will We Know We Have Accomplished Our Vision?</a:t>
            </a:r>
          </a:p>
          <a:p>
            <a:pPr fontAlgn="base">
              <a:spcBef>
                <a:spcPct val="0"/>
              </a:spcBef>
              <a:spcAft>
                <a:spcPct val="0"/>
              </a:spcAft>
            </a:pPr>
            <a:r>
              <a:rPr lang="en-US" altLang="en-US" dirty="0">
                <a:solidFill>
                  <a:srgbClr val="000000"/>
                </a:solidFill>
                <a:latin typeface="+mn-lt"/>
              </a:rPr>
              <a:t>We will know we are people-centered when we put the people we serve at the center of every behavior, action and decision in our ministry.  We will know we are successful when we deliver </a:t>
            </a:r>
            <a:r>
              <a:rPr lang="en-US" altLang="en-US" u="sng" dirty="0">
                <a:solidFill>
                  <a:srgbClr val="000000"/>
                </a:solidFill>
                <a:latin typeface="+mn-lt"/>
              </a:rPr>
              <a:t>better health</a:t>
            </a:r>
            <a:r>
              <a:rPr lang="en-US" altLang="en-US" dirty="0">
                <a:solidFill>
                  <a:srgbClr val="000000"/>
                </a:solidFill>
                <a:latin typeface="+mn-lt"/>
              </a:rPr>
              <a:t>, </a:t>
            </a:r>
            <a:r>
              <a:rPr lang="en-US" altLang="en-US" u="sng" dirty="0">
                <a:solidFill>
                  <a:srgbClr val="000000"/>
                </a:solidFill>
                <a:latin typeface="+mn-lt"/>
              </a:rPr>
              <a:t>better care</a:t>
            </a:r>
            <a:r>
              <a:rPr lang="en-US" altLang="en-US" dirty="0">
                <a:solidFill>
                  <a:srgbClr val="000000"/>
                </a:solidFill>
                <a:latin typeface="+mn-lt"/>
              </a:rPr>
              <a:t> and </a:t>
            </a:r>
            <a:r>
              <a:rPr lang="en-US" altLang="en-US" u="sng" dirty="0">
                <a:solidFill>
                  <a:srgbClr val="000000"/>
                </a:solidFill>
                <a:latin typeface="+mn-lt"/>
              </a:rPr>
              <a:t>lower costs</a:t>
            </a:r>
            <a:r>
              <a:rPr lang="en-US" altLang="en-US" dirty="0">
                <a:solidFill>
                  <a:srgbClr val="000000"/>
                </a:solidFill>
                <a:latin typeface="+mn-lt"/>
              </a:rPr>
              <a:t>.</a:t>
            </a:r>
          </a:p>
        </p:txBody>
      </p:sp>
      <p:sp>
        <p:nvSpPr>
          <p:cNvPr id="41" name="Title 2">
            <a:extLst>
              <a:ext uri="{FF2B5EF4-FFF2-40B4-BE49-F238E27FC236}">
                <a16:creationId xmlns:a16="http://schemas.microsoft.com/office/drawing/2014/main" id="{ABADEC87-98F3-4641-996E-51A8B014DEDF}"/>
              </a:ext>
            </a:extLst>
          </p:cNvPr>
          <p:cNvSpPr txBox="1">
            <a:spLocks/>
          </p:cNvSpPr>
          <p:nvPr/>
        </p:nvSpPr>
        <p:spPr>
          <a:xfrm>
            <a:off x="261635" y="121065"/>
            <a:ext cx="7143750" cy="584657"/>
          </a:xfrm>
          <a:prstGeom prst="rect">
            <a:avLst/>
          </a:prstGeom>
        </p:spPr>
        <p:txBody>
          <a:bodyPr vert="horz"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200" dirty="0">
                <a:effectLst/>
                <a:latin typeface="+mn-lt"/>
              </a:rPr>
              <a:t>The Why &amp; The How</a:t>
            </a:r>
          </a:p>
        </p:txBody>
      </p:sp>
    </p:spTree>
    <p:custDataLst>
      <p:tags r:id="rId1"/>
    </p:custDataLst>
    <p:extLst>
      <p:ext uri="{BB962C8B-B14F-4D97-AF65-F5344CB8AC3E}">
        <p14:creationId xmlns:p14="http://schemas.microsoft.com/office/powerpoint/2010/main" val="40948702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5DC1F3-F1D9-4785-8A07-3845F47BEB21}"/>
              </a:ext>
            </a:extLst>
          </p:cNvPr>
          <p:cNvSpPr>
            <a:spLocks noGrp="1"/>
          </p:cNvSpPr>
          <p:nvPr>
            <p:ph type="title"/>
          </p:nvPr>
        </p:nvSpPr>
        <p:spPr>
          <a:xfrm>
            <a:off x="2998976" y="1741873"/>
            <a:ext cx="4873092" cy="1345694"/>
          </a:xfrm>
        </p:spPr>
        <p:txBody>
          <a:bodyPr>
            <a:noAutofit/>
          </a:bodyPr>
          <a:lstStyle/>
          <a:p>
            <a:pPr algn="ctr">
              <a:lnSpc>
                <a:spcPct val="150000"/>
              </a:lnSpc>
            </a:pPr>
            <a:r>
              <a:rPr lang="en-US" sz="3600" b="1" dirty="0"/>
              <a:t>Emergency Codes</a:t>
            </a:r>
            <a:br>
              <a:rPr lang="en-US" sz="3600" b="1" dirty="0">
                <a:solidFill>
                  <a:srgbClr val="FF00FF"/>
                </a:solidFill>
              </a:rPr>
            </a:br>
            <a:r>
              <a:rPr lang="en-US" sz="3600" b="1" dirty="0"/>
              <a:t>Workplace Safety</a:t>
            </a:r>
            <a:br>
              <a:rPr lang="en-US" sz="3600" b="1" dirty="0">
                <a:solidFill>
                  <a:srgbClr val="FF00FF"/>
                </a:solidFill>
              </a:rPr>
            </a:br>
            <a:endParaRPr lang="en-US" sz="3600" b="1" dirty="0">
              <a:solidFill>
                <a:srgbClr val="FF00FF"/>
              </a:solidFill>
            </a:endParaRPr>
          </a:p>
        </p:txBody>
      </p:sp>
    </p:spTree>
    <p:custDataLst>
      <p:tags r:id="rId1"/>
    </p:custDataLst>
    <p:extLst>
      <p:ext uri="{BB962C8B-B14F-4D97-AF65-F5344CB8AC3E}">
        <p14:creationId xmlns:p14="http://schemas.microsoft.com/office/powerpoint/2010/main" val="20933728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844FBE-574F-4845-B8E2-C2B8A1294E4B}"/>
              </a:ext>
            </a:extLst>
          </p:cNvPr>
          <p:cNvPicPr>
            <a:picLocks noChangeAspect="1"/>
          </p:cNvPicPr>
          <p:nvPr/>
        </p:nvPicPr>
        <p:blipFill>
          <a:blip r:embed="rId4"/>
          <a:stretch>
            <a:fillRect/>
          </a:stretch>
        </p:blipFill>
        <p:spPr>
          <a:xfrm>
            <a:off x="2637160" y="773723"/>
            <a:ext cx="4094046" cy="4149642"/>
          </a:xfrm>
          <a:prstGeom prst="rect">
            <a:avLst/>
          </a:prstGeom>
          <a:noFill/>
        </p:spPr>
      </p:pic>
      <p:sp>
        <p:nvSpPr>
          <p:cNvPr id="2" name="Title 1">
            <a:extLst>
              <a:ext uri="{FF2B5EF4-FFF2-40B4-BE49-F238E27FC236}">
                <a16:creationId xmlns:a16="http://schemas.microsoft.com/office/drawing/2014/main" id="{65C0DEB6-8913-4D93-BD8A-90D1B0E4309E}"/>
              </a:ext>
            </a:extLst>
          </p:cNvPr>
          <p:cNvSpPr>
            <a:spLocks noGrp="1"/>
          </p:cNvSpPr>
          <p:nvPr>
            <p:ph type="title"/>
          </p:nvPr>
        </p:nvSpPr>
        <p:spPr>
          <a:xfrm>
            <a:off x="457200" y="220135"/>
            <a:ext cx="8229600" cy="643466"/>
          </a:xfrm>
        </p:spPr>
        <p:txBody>
          <a:bodyPr anchor="ctr">
            <a:normAutofit/>
          </a:bodyPr>
          <a:lstStyle/>
          <a:p>
            <a:r>
              <a:rPr lang="en-US" b="1"/>
              <a:t>Emergency Codes</a:t>
            </a:r>
          </a:p>
        </p:txBody>
      </p:sp>
    </p:spTree>
    <p:custDataLst>
      <p:tags r:id="rId1"/>
    </p:custDataLst>
    <p:extLst>
      <p:ext uri="{BB962C8B-B14F-4D97-AF65-F5344CB8AC3E}">
        <p14:creationId xmlns:p14="http://schemas.microsoft.com/office/powerpoint/2010/main" val="2173639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790" y="195320"/>
            <a:ext cx="7470972" cy="537926"/>
          </a:xfrm>
        </p:spPr>
        <p:txBody>
          <a:bodyPr>
            <a:noAutofit/>
          </a:bodyPr>
          <a:lstStyle/>
          <a:p>
            <a:r>
              <a:rPr lang="en-US" sz="3200" b="1" dirty="0"/>
              <a:t>Disaster Preparedness</a:t>
            </a:r>
          </a:p>
        </p:txBody>
      </p:sp>
      <p:sp>
        <p:nvSpPr>
          <p:cNvPr id="3" name="Content Placeholder 2"/>
          <p:cNvSpPr>
            <a:spLocks noGrp="1"/>
          </p:cNvSpPr>
          <p:nvPr>
            <p:ph sz="quarter" idx="12"/>
          </p:nvPr>
        </p:nvSpPr>
        <p:spPr>
          <a:xfrm>
            <a:off x="223790" y="1103715"/>
            <a:ext cx="8356452" cy="2936069"/>
          </a:xfrm>
        </p:spPr>
        <p:txBody>
          <a:bodyPr>
            <a:noAutofit/>
          </a:bodyPr>
          <a:lstStyle/>
          <a:p>
            <a:r>
              <a:rPr lang="en-US" sz="2400" b="1" dirty="0"/>
              <a:t>Emergency Operations Plan (EOP)</a:t>
            </a:r>
          </a:p>
          <a:p>
            <a:pPr marL="233363" indent="-233363">
              <a:buClr>
                <a:schemeClr val="accent1"/>
              </a:buClr>
              <a:buSzPct val="90000"/>
              <a:buFont typeface="Wingdings" panose="05000000000000000000" pitchFamily="2" charset="2"/>
              <a:buChar char="§"/>
            </a:pPr>
            <a:r>
              <a:rPr lang="en-US" sz="2000" dirty="0"/>
              <a:t>Describes the hospital's emergency preparedness program and ensure an effective response to a variety of natural or man-made disasters that could cause harm and/or disrupt the environment of care.</a:t>
            </a:r>
          </a:p>
          <a:p>
            <a:pPr marL="233363" indent="-233363">
              <a:buClr>
                <a:schemeClr val="accent1"/>
              </a:buClr>
              <a:buSzPct val="90000"/>
              <a:buFont typeface="Wingdings" panose="05000000000000000000" pitchFamily="2" charset="2"/>
              <a:buChar char="§"/>
            </a:pPr>
            <a:r>
              <a:rPr lang="en-US" sz="2000" b="0" i="0" dirty="0">
                <a:solidFill>
                  <a:srgbClr val="182D4A"/>
                </a:solidFill>
                <a:effectLst/>
                <a:latin typeface="Roboto" panose="02000000000000000000" pitchFamily="2" charset="0"/>
              </a:rPr>
              <a:t>The plan provides distinct policy direction, describes the roles and responsibilities of Colleagues and contains information and references to corresponding departmental mitigation, preparedness, response, and recovery procedures.</a:t>
            </a:r>
            <a:endParaRPr lang="en-US" sz="2000" dirty="0"/>
          </a:p>
        </p:txBody>
      </p:sp>
    </p:spTree>
    <p:custDataLst>
      <p:tags r:id="rId1"/>
    </p:custDataLst>
    <p:extLst>
      <p:ext uri="{BB962C8B-B14F-4D97-AF65-F5344CB8AC3E}">
        <p14:creationId xmlns:p14="http://schemas.microsoft.com/office/powerpoint/2010/main" val="32174715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317411" y="210950"/>
            <a:ext cx="7958031" cy="458074"/>
          </a:xfrm>
        </p:spPr>
        <p:txBody>
          <a:bodyPr>
            <a:noAutofit/>
          </a:bodyPr>
          <a:lstStyle/>
          <a:p>
            <a:r>
              <a:rPr lang="en-US" sz="3200" b="1" cap="none" dirty="0">
                <a:latin typeface="+mn-lt"/>
              </a:rPr>
              <a:t>EOP Scope</a:t>
            </a:r>
          </a:p>
        </p:txBody>
      </p:sp>
      <p:sp>
        <p:nvSpPr>
          <p:cNvPr id="153603" name="Rectangle 3"/>
          <p:cNvSpPr>
            <a:spLocks noGrp="1" noChangeArrowheads="1"/>
          </p:cNvSpPr>
          <p:nvPr>
            <p:ph sz="quarter" idx="12"/>
          </p:nvPr>
        </p:nvSpPr>
        <p:spPr>
          <a:xfrm>
            <a:off x="136255" y="996198"/>
            <a:ext cx="8628181" cy="3653439"/>
          </a:xfrm>
        </p:spPr>
        <p:txBody>
          <a:bodyPr>
            <a:noAutofit/>
          </a:bodyPr>
          <a:lstStyle/>
          <a:p>
            <a:pPr algn="l" fontAlgn="base"/>
            <a:r>
              <a:rPr lang="en-US" sz="1600" b="0" i="0" dirty="0">
                <a:solidFill>
                  <a:srgbClr val="182D4A"/>
                </a:solidFill>
                <a:effectLst/>
                <a:latin typeface="Roboto" panose="02000000000000000000" pitchFamily="2" charset="0"/>
              </a:rPr>
              <a:t>The plan identifies the </a:t>
            </a:r>
            <a:r>
              <a:rPr lang="en-US" sz="1600" b="1" i="0" dirty="0">
                <a:solidFill>
                  <a:srgbClr val="182D4A"/>
                </a:solidFill>
                <a:effectLst/>
                <a:latin typeface="Roboto" panose="02000000000000000000" pitchFamily="2" charset="0"/>
              </a:rPr>
              <a:t>alert, notification, and activation of key Colleagues</a:t>
            </a:r>
            <a:r>
              <a:rPr lang="en-US" sz="1600" b="0" i="0" dirty="0">
                <a:solidFill>
                  <a:srgbClr val="182D4A"/>
                </a:solidFill>
                <a:effectLst/>
                <a:latin typeface="Roboto" panose="02000000000000000000" pitchFamily="2" charset="0"/>
              </a:rPr>
              <a:t>, the internal management structure and reporting relationships, as well as coordination with external agencies and the community. The plan and corresponding procedures address </a:t>
            </a:r>
            <a:r>
              <a:rPr lang="en-US" sz="1600" b="0" i="1" dirty="0">
                <a:solidFill>
                  <a:srgbClr val="182D4A"/>
                </a:solidFill>
                <a:effectLst/>
                <a:latin typeface="inherit"/>
              </a:rPr>
              <a:t>four</a:t>
            </a:r>
            <a:r>
              <a:rPr lang="en-US" sz="1600" b="0" i="0" dirty="0">
                <a:solidFill>
                  <a:srgbClr val="182D4A"/>
                </a:solidFill>
                <a:effectLst/>
                <a:latin typeface="Roboto" panose="02000000000000000000" pitchFamily="2" charset="0"/>
              </a:rPr>
              <a:t> </a:t>
            </a:r>
            <a:r>
              <a:rPr lang="en-US" sz="1600" b="0" i="1" dirty="0">
                <a:solidFill>
                  <a:srgbClr val="182D4A"/>
                </a:solidFill>
                <a:effectLst/>
                <a:latin typeface="inherit"/>
              </a:rPr>
              <a:t>phases </a:t>
            </a:r>
            <a:r>
              <a:rPr lang="en-US" sz="1600" b="0" i="0" dirty="0">
                <a:solidFill>
                  <a:srgbClr val="182D4A"/>
                </a:solidFill>
                <a:effectLst/>
                <a:latin typeface="Roboto" panose="02000000000000000000" pitchFamily="2" charset="0"/>
              </a:rPr>
              <a:t>of emergency management: mitigation, preparedness, response, and recovery and the </a:t>
            </a:r>
            <a:r>
              <a:rPr lang="en-US" sz="1600" b="0" i="0" dirty="0">
                <a:solidFill>
                  <a:srgbClr val="182D4A"/>
                </a:solidFill>
                <a:effectLst/>
                <a:latin typeface="inherit"/>
              </a:rPr>
              <a:t>six critical areas:</a:t>
            </a:r>
            <a:endParaRPr lang="en-US" sz="1600" b="0" i="0" dirty="0">
              <a:solidFill>
                <a:srgbClr val="182D4A"/>
              </a:solidFill>
              <a:effectLst/>
              <a:latin typeface="Roboto" panose="02000000000000000000" pitchFamily="2" charset="0"/>
            </a:endParaRPr>
          </a:p>
          <a:p>
            <a:pPr marL="233363" indent="-233363" algn="l" fontAlgn="base">
              <a:buClr>
                <a:schemeClr val="accent1"/>
              </a:buClr>
              <a:buFont typeface="+mj-lt"/>
              <a:buAutoNum type="arabicPeriod"/>
            </a:pPr>
            <a:r>
              <a:rPr lang="en-US" sz="1600" b="0" i="0" dirty="0">
                <a:solidFill>
                  <a:srgbClr val="182D4A"/>
                </a:solidFill>
                <a:effectLst/>
                <a:latin typeface="Roboto" panose="02000000000000000000" pitchFamily="2" charset="0"/>
              </a:rPr>
              <a:t>Communication</a:t>
            </a:r>
          </a:p>
          <a:p>
            <a:pPr marL="233363" indent="-233363" algn="l" fontAlgn="base">
              <a:buClr>
                <a:schemeClr val="accent1"/>
              </a:buClr>
              <a:buFont typeface="+mj-lt"/>
              <a:buAutoNum type="arabicPeriod"/>
            </a:pPr>
            <a:r>
              <a:rPr lang="en-US" sz="1600" b="0" i="0" dirty="0">
                <a:solidFill>
                  <a:srgbClr val="182D4A"/>
                </a:solidFill>
                <a:effectLst/>
                <a:latin typeface="Roboto" panose="02000000000000000000" pitchFamily="2" charset="0"/>
              </a:rPr>
              <a:t>Resources and Assets</a:t>
            </a:r>
          </a:p>
          <a:p>
            <a:pPr marL="233363" indent="-233363" algn="l" fontAlgn="base">
              <a:buClr>
                <a:schemeClr val="accent1"/>
              </a:buClr>
              <a:buFont typeface="+mj-lt"/>
              <a:buAutoNum type="arabicPeriod"/>
            </a:pPr>
            <a:r>
              <a:rPr lang="en-US" sz="1600" b="0" i="0" dirty="0">
                <a:solidFill>
                  <a:srgbClr val="182D4A"/>
                </a:solidFill>
                <a:effectLst/>
                <a:latin typeface="Roboto" panose="02000000000000000000" pitchFamily="2" charset="0"/>
              </a:rPr>
              <a:t>Safety and Security</a:t>
            </a:r>
          </a:p>
          <a:p>
            <a:pPr marL="233363" indent="-233363" algn="l" fontAlgn="base">
              <a:buClr>
                <a:schemeClr val="accent1"/>
              </a:buClr>
              <a:buFont typeface="+mj-lt"/>
              <a:buAutoNum type="arabicPeriod"/>
            </a:pPr>
            <a:r>
              <a:rPr lang="en-US" sz="1600" b="0" i="0" dirty="0">
                <a:solidFill>
                  <a:srgbClr val="182D4A"/>
                </a:solidFill>
                <a:effectLst/>
                <a:latin typeface="Roboto" panose="02000000000000000000" pitchFamily="2" charset="0"/>
              </a:rPr>
              <a:t>Staff Responsibility</a:t>
            </a:r>
          </a:p>
          <a:p>
            <a:pPr marL="233363" indent="-233363" algn="l" fontAlgn="base">
              <a:buClr>
                <a:schemeClr val="accent1"/>
              </a:buClr>
              <a:buFont typeface="+mj-lt"/>
              <a:buAutoNum type="arabicPeriod"/>
            </a:pPr>
            <a:r>
              <a:rPr lang="en-US" sz="1600" b="0" i="0" dirty="0">
                <a:solidFill>
                  <a:srgbClr val="182D4A"/>
                </a:solidFill>
                <a:effectLst/>
                <a:latin typeface="Roboto" panose="02000000000000000000" pitchFamily="2" charset="0"/>
              </a:rPr>
              <a:t>Utilities Management</a:t>
            </a:r>
          </a:p>
          <a:p>
            <a:pPr marL="233363" indent="-233363" algn="l" fontAlgn="base">
              <a:buClr>
                <a:schemeClr val="accent1"/>
              </a:buClr>
              <a:buFont typeface="+mj-lt"/>
              <a:buAutoNum type="arabicPeriod"/>
            </a:pPr>
            <a:r>
              <a:rPr lang="en-US" sz="1600" b="0" i="0" dirty="0">
                <a:solidFill>
                  <a:srgbClr val="182D4A"/>
                </a:solidFill>
                <a:effectLst/>
                <a:latin typeface="Roboto" panose="02000000000000000000" pitchFamily="2" charset="0"/>
              </a:rPr>
              <a:t>Patient Clinical and Support Activities</a:t>
            </a:r>
          </a:p>
        </p:txBody>
      </p:sp>
    </p:spTree>
    <p:custDataLst>
      <p:tags r:id="rId1"/>
    </p:custDataLst>
    <p:extLst>
      <p:ext uri="{BB962C8B-B14F-4D97-AF65-F5344CB8AC3E}">
        <p14:creationId xmlns:p14="http://schemas.microsoft.com/office/powerpoint/2010/main" val="366619180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07CA0-B213-4D72-8C72-35C53957E294}"/>
              </a:ext>
            </a:extLst>
          </p:cNvPr>
          <p:cNvSpPr>
            <a:spLocks noGrp="1"/>
          </p:cNvSpPr>
          <p:nvPr>
            <p:ph type="title"/>
          </p:nvPr>
        </p:nvSpPr>
        <p:spPr>
          <a:xfrm>
            <a:off x="329043" y="218472"/>
            <a:ext cx="7992407" cy="458074"/>
          </a:xfrm>
        </p:spPr>
        <p:txBody>
          <a:bodyPr/>
          <a:lstStyle/>
          <a:p>
            <a:r>
              <a:rPr lang="en-US" sz="3200" b="1" dirty="0"/>
              <a:t>Coordination with Community</a:t>
            </a:r>
          </a:p>
        </p:txBody>
      </p:sp>
      <p:sp>
        <p:nvSpPr>
          <p:cNvPr id="3" name="Content Placeholder 2">
            <a:extLst>
              <a:ext uri="{FF2B5EF4-FFF2-40B4-BE49-F238E27FC236}">
                <a16:creationId xmlns:a16="http://schemas.microsoft.com/office/drawing/2014/main" id="{3B4B1933-18E9-4F66-8C25-B3CC14E4FD5E}"/>
              </a:ext>
            </a:extLst>
          </p:cNvPr>
          <p:cNvSpPr>
            <a:spLocks noGrp="1"/>
          </p:cNvSpPr>
          <p:nvPr>
            <p:ph idx="1"/>
          </p:nvPr>
        </p:nvSpPr>
        <p:spPr>
          <a:xfrm>
            <a:off x="587835" y="1248421"/>
            <a:ext cx="7992407" cy="2814621"/>
          </a:xfrm>
        </p:spPr>
        <p:txBody>
          <a:bodyPr>
            <a:normAutofit/>
          </a:bodyPr>
          <a:lstStyle/>
          <a:p>
            <a:r>
              <a:rPr lang="en-US" sz="2400" i="1" dirty="0"/>
              <a:t>Holy Cross Hospital, Inc.’s Role in Emergency Management Program: </a:t>
            </a:r>
            <a:r>
              <a:rPr lang="en-US" sz="2400" b="0" dirty="0"/>
              <a:t>Holy Cross </a:t>
            </a:r>
            <a:r>
              <a:rPr lang="en-US" sz="2400" dirty="0"/>
              <a:t>Hospital</a:t>
            </a:r>
            <a:r>
              <a:rPr lang="en-US" sz="2400" b="0" dirty="0"/>
              <a:t>, Inc. participates in several communitywide emergency management programs, such as the Broward County Healthcare Coalition. Holy Cross </a:t>
            </a:r>
            <a:r>
              <a:rPr lang="en-US" sz="2400" dirty="0"/>
              <a:t>Hospital Inc.</a:t>
            </a:r>
            <a:r>
              <a:rPr lang="en-US" sz="2400" b="0" dirty="0"/>
              <a:t>’s role in relation to these entities in the event of a disaster is discussed, planned, and drilled for accordingly. </a:t>
            </a:r>
            <a:endParaRPr lang="en-US" sz="2400" b="0" dirty="0">
              <a:solidFill>
                <a:schemeClr val="tx1"/>
              </a:solidFill>
              <a:cs typeface="Arial" pitchFamily="34" charset="0"/>
            </a:endParaRPr>
          </a:p>
          <a:p>
            <a:endParaRPr lang="en-US" sz="2400" dirty="0"/>
          </a:p>
        </p:txBody>
      </p:sp>
    </p:spTree>
    <p:custDataLst>
      <p:tags r:id="rId1"/>
    </p:custDataLst>
    <p:extLst>
      <p:ext uri="{BB962C8B-B14F-4D97-AF65-F5344CB8AC3E}">
        <p14:creationId xmlns:p14="http://schemas.microsoft.com/office/powerpoint/2010/main" val="15781040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593E8283-D6CC-4C2C-80DF-1A2B04BD2CC5}"/>
              </a:ext>
            </a:extLst>
          </p:cNvPr>
          <p:cNvSpPr txBox="1">
            <a:spLocks/>
          </p:cNvSpPr>
          <p:nvPr/>
        </p:nvSpPr>
        <p:spPr>
          <a:xfrm>
            <a:off x="221708" y="880791"/>
            <a:ext cx="8229600" cy="3669473"/>
          </a:xfrm>
          <a:prstGeom prst="rect">
            <a:avLst/>
          </a:prstGeom>
        </p:spPr>
        <p:txBody>
          <a:bodyPr/>
          <a:lstStyle>
            <a:lvl1pPr marL="0" indent="0" algn="l" defTabSz="457200" rtl="0" eaLnBrk="1" latinLnBrk="0" hangingPunct="1">
              <a:lnSpc>
                <a:spcPct val="100000"/>
              </a:lnSpc>
              <a:spcBef>
                <a:spcPts val="0"/>
              </a:spcBef>
              <a:spcAft>
                <a:spcPts val="800"/>
              </a:spcAft>
              <a:buClr>
                <a:srgbClr val="249ADA"/>
              </a:buClr>
              <a:buSzPct val="80000"/>
              <a:buFontTx/>
              <a:buNone/>
              <a:defRPr sz="2600" kern="1200">
                <a:solidFill>
                  <a:srgbClr val="4A4B4D"/>
                </a:solidFill>
                <a:latin typeface="Arial"/>
                <a:ea typeface="+mn-ea"/>
                <a:cs typeface="Arial"/>
              </a:defRPr>
            </a:lvl1pPr>
            <a:lvl2pPr marL="173038" indent="-173038" algn="l" defTabSz="457200" rtl="0" eaLnBrk="1" latinLnBrk="0" hangingPunct="1">
              <a:lnSpc>
                <a:spcPct val="100000"/>
              </a:lnSpc>
              <a:spcBef>
                <a:spcPts val="0"/>
              </a:spcBef>
              <a:spcAft>
                <a:spcPts val="800"/>
              </a:spcAft>
              <a:buClr>
                <a:schemeClr val="accent2"/>
              </a:buClr>
              <a:buSzPct val="90000"/>
              <a:buFont typeface="Arial"/>
              <a:buChar char="•"/>
              <a:defRPr sz="2400" kern="1200">
                <a:solidFill>
                  <a:schemeClr val="tx1"/>
                </a:solidFill>
                <a:latin typeface="Arial"/>
                <a:ea typeface="+mn-ea"/>
                <a:cs typeface="Arial"/>
              </a:defRPr>
            </a:lvl2pPr>
            <a:lvl3pPr marL="454025" indent="-114300" algn="l" defTabSz="457200" rtl="0" eaLnBrk="1" latinLnBrk="0" hangingPunct="1">
              <a:lnSpc>
                <a:spcPct val="100000"/>
              </a:lnSpc>
              <a:spcBef>
                <a:spcPts val="0"/>
              </a:spcBef>
              <a:spcAft>
                <a:spcPts val="800"/>
              </a:spcAft>
              <a:buClr>
                <a:schemeClr val="tx2"/>
              </a:buClr>
              <a:buSzPct val="90000"/>
              <a:buFont typeface="Arial"/>
              <a:buChar char="•"/>
              <a:tabLst/>
              <a:defRPr sz="2000" kern="1200">
                <a:solidFill>
                  <a:schemeClr val="tx1"/>
                </a:solidFill>
                <a:latin typeface="Arial"/>
                <a:ea typeface="+mn-ea"/>
                <a:cs typeface="Arial"/>
              </a:defRPr>
            </a:lvl3pPr>
            <a:lvl4pPr marL="803275" indent="-114300" algn="l" defTabSz="457200" rtl="0" eaLnBrk="1" latinLnBrk="0" hangingPunct="1">
              <a:lnSpc>
                <a:spcPct val="100000"/>
              </a:lnSpc>
              <a:spcBef>
                <a:spcPts val="0"/>
              </a:spcBef>
              <a:spcAft>
                <a:spcPts val="800"/>
              </a:spcAft>
              <a:buClr>
                <a:schemeClr val="accent3"/>
              </a:buClr>
              <a:buSzPct val="90000"/>
              <a:buFont typeface="Arial"/>
              <a:buChar char="•"/>
              <a:tabLst/>
              <a:defRPr sz="1800" kern="1200">
                <a:solidFill>
                  <a:schemeClr val="tx1"/>
                </a:solidFill>
                <a:latin typeface="Arial"/>
                <a:ea typeface="+mn-ea"/>
                <a:cs typeface="Arial"/>
              </a:defRPr>
            </a:lvl4pPr>
            <a:lvl5pPr marL="1146175" indent="-117475" algn="l" defTabSz="457200" rtl="0" eaLnBrk="1" latinLnBrk="0" hangingPunct="1">
              <a:lnSpc>
                <a:spcPct val="100000"/>
              </a:lnSpc>
              <a:spcBef>
                <a:spcPts val="0"/>
              </a:spcBef>
              <a:spcAft>
                <a:spcPts val="800"/>
              </a:spcAft>
              <a:buClr>
                <a:schemeClr val="accent4"/>
              </a:buClr>
              <a:buSzPct val="90000"/>
              <a:buFont typeface="Arial"/>
              <a:buChar char="•"/>
              <a:defRPr sz="1800" kern="1200">
                <a:solidFill>
                  <a:schemeClr val="tx1"/>
                </a:solidFill>
                <a:latin typeface="Arial"/>
                <a:ea typeface="+mn-ea"/>
                <a:cs typeface="Arial"/>
              </a:defRPr>
            </a:lvl5pPr>
            <a:lvl6pPr marL="2514600" indent="-228600" algn="l" defTabSz="457200" rtl="0" eaLnBrk="1" latinLnBrk="0" hangingPunct="1">
              <a:lnSpc>
                <a:spcPct val="100000"/>
              </a:lnSpc>
              <a:spcBef>
                <a:spcPts val="0"/>
              </a:spcBef>
              <a:spcAft>
                <a:spcPts val="800"/>
              </a:spcAft>
              <a:buFont typeface="Arial"/>
              <a:buChar char="•"/>
              <a:defRPr sz="1800" kern="1200" baseline="0">
                <a:solidFill>
                  <a:schemeClr val="tx1"/>
                </a:solidFill>
                <a:latin typeface="+mn-lt"/>
                <a:ea typeface="+mn-ea"/>
                <a:cs typeface="+mn-cs"/>
              </a:defRPr>
            </a:lvl6pPr>
            <a:lvl7pPr marL="2519363" indent="0" algn="l" defTabSz="457200" rtl="0" eaLnBrk="1" latinLnBrk="0" hangingPunct="1">
              <a:lnSpc>
                <a:spcPct val="100000"/>
              </a:lnSpc>
              <a:spcBef>
                <a:spcPts val="0"/>
              </a:spcBef>
              <a:spcAft>
                <a:spcPts val="800"/>
              </a:spcAft>
              <a:buFont typeface="Arial"/>
              <a:buNone/>
              <a:defRPr sz="1800" kern="1200">
                <a:solidFill>
                  <a:schemeClr val="tx1"/>
                </a:solidFill>
                <a:latin typeface="+mn-lt"/>
                <a:ea typeface="+mn-ea"/>
                <a:cs typeface="+mn-cs"/>
              </a:defRPr>
            </a:lvl7pPr>
            <a:lvl8pPr marL="2519363" indent="0" algn="l" defTabSz="457200"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8pPr>
            <a:lvl9pPr marL="2519363" indent="0" algn="l" defTabSz="457200"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9pPr>
          </a:lstStyle>
          <a:p>
            <a:pPr algn="ctr"/>
            <a:r>
              <a:rPr lang="en-US" sz="2400" b="1" dirty="0">
                <a:ln>
                  <a:solidFill>
                    <a:schemeClr val="tx1">
                      <a:lumMod val="50000"/>
                    </a:schemeClr>
                  </a:solidFill>
                </a:ln>
                <a:solidFill>
                  <a:srgbClr val="FF0000"/>
                </a:solidFill>
              </a:rPr>
              <a:t>How do you know equipment is safe to use? </a:t>
            </a:r>
          </a:p>
          <a:p>
            <a:pPr algn="ctr"/>
            <a:endParaRPr lang="en-US" sz="1050" dirty="0"/>
          </a:p>
          <a:p>
            <a:pPr marL="284163" indent="-284163">
              <a:buClr>
                <a:schemeClr val="accent1"/>
              </a:buClr>
              <a:buFont typeface="Wingdings" panose="05000000000000000000" pitchFamily="2" charset="2"/>
              <a:buChar char="§"/>
            </a:pPr>
            <a:r>
              <a:rPr lang="en-US" sz="1800" b="1" dirty="0"/>
              <a:t>“Spot the Dot” </a:t>
            </a:r>
            <a:r>
              <a:rPr lang="en-US" sz="1800" dirty="0"/>
              <a:t>system:  Dot indicates the month/year of the next scheduled medical equipment annual </a:t>
            </a:r>
            <a:r>
              <a:rPr lang="en-US" sz="1800" b="1" dirty="0"/>
              <a:t>preventative maintenance </a:t>
            </a:r>
            <a:r>
              <a:rPr lang="en-US" sz="1800" dirty="0"/>
              <a:t>(PM)</a:t>
            </a:r>
          </a:p>
          <a:p>
            <a:pPr marL="339725" lvl="1" indent="-166688">
              <a:buFont typeface="Arial" panose="020B0604020202020204" pitchFamily="34" charset="0"/>
              <a:buChar char="•"/>
            </a:pPr>
            <a:r>
              <a:rPr lang="en-US" sz="1600" dirty="0">
                <a:solidFill>
                  <a:schemeClr val="bg2"/>
                </a:solidFill>
                <a:latin typeface="+mn-lt"/>
              </a:rPr>
              <a:t>2023: </a:t>
            </a:r>
            <a:r>
              <a:rPr lang="en-US" sz="1600" dirty="0">
                <a:ln>
                  <a:solidFill>
                    <a:schemeClr val="tx1">
                      <a:lumMod val="50000"/>
                    </a:schemeClr>
                  </a:solidFill>
                </a:ln>
                <a:solidFill>
                  <a:schemeClr val="accent5">
                    <a:lumMod val="75000"/>
                  </a:schemeClr>
                </a:solidFill>
                <a:latin typeface="+mn-lt"/>
              </a:rPr>
              <a:t>Light Blue</a:t>
            </a:r>
          </a:p>
          <a:p>
            <a:pPr marL="339725" lvl="1" indent="-166688">
              <a:buFont typeface="Arial" panose="020B0604020202020204" pitchFamily="34" charset="0"/>
              <a:buChar char="•"/>
            </a:pPr>
            <a:r>
              <a:rPr lang="en-US" sz="1600" dirty="0">
                <a:latin typeface="+mn-lt"/>
              </a:rPr>
              <a:t>2024: </a:t>
            </a:r>
            <a:r>
              <a:rPr lang="en-US" sz="1600" b="1" dirty="0">
                <a:solidFill>
                  <a:schemeClr val="bg2">
                    <a:lumMod val="60000"/>
                    <a:lumOff val="40000"/>
                  </a:schemeClr>
                </a:solidFill>
                <a:latin typeface="+mn-lt"/>
              </a:rPr>
              <a:t>Light Grey</a:t>
            </a:r>
          </a:p>
          <a:p>
            <a:pPr marL="339725" lvl="1" indent="-166688">
              <a:buFont typeface="Arial" panose="020B0604020202020204" pitchFamily="34" charset="0"/>
              <a:buChar char="•"/>
            </a:pPr>
            <a:r>
              <a:rPr lang="en-US" sz="1600" dirty="0">
                <a:latin typeface="+mn-lt"/>
              </a:rPr>
              <a:t>2025: </a:t>
            </a:r>
            <a:r>
              <a:rPr lang="en-US" sz="1600" b="1" dirty="0">
                <a:solidFill>
                  <a:srgbClr val="00B050"/>
                </a:solidFill>
                <a:latin typeface="+mn-lt"/>
              </a:rPr>
              <a:t>Green</a:t>
            </a:r>
          </a:p>
          <a:p>
            <a:pPr lvl="1" indent="0">
              <a:buNone/>
            </a:pPr>
            <a:endParaRPr lang="en-US" sz="2000" dirty="0"/>
          </a:p>
          <a:p>
            <a:pPr marL="285750" indent="-285750">
              <a:buClr>
                <a:schemeClr val="accent1"/>
              </a:buClr>
              <a:buFont typeface="Wingdings" panose="05000000000000000000" pitchFamily="2" charset="2"/>
              <a:buChar char="§"/>
            </a:pPr>
            <a:r>
              <a:rPr lang="en-US" sz="1800" dirty="0"/>
              <a:t>Black label indicates equipment does not require annual PM</a:t>
            </a:r>
          </a:p>
          <a:p>
            <a:pPr marL="0" lvl="1" indent="0">
              <a:buNone/>
            </a:pPr>
            <a:r>
              <a:rPr lang="en-US" dirty="0">
                <a:solidFill>
                  <a:srgbClr val="FF00FF"/>
                </a:solidFill>
              </a:rPr>
              <a:t>					</a:t>
            </a:r>
          </a:p>
        </p:txBody>
      </p:sp>
      <p:sp>
        <p:nvSpPr>
          <p:cNvPr id="5" name="Title 4"/>
          <p:cNvSpPr>
            <a:spLocks noGrp="1"/>
          </p:cNvSpPr>
          <p:nvPr>
            <p:ph type="title"/>
          </p:nvPr>
        </p:nvSpPr>
        <p:spPr>
          <a:xfrm>
            <a:off x="117579" y="195418"/>
            <a:ext cx="8806984" cy="458074"/>
          </a:xfrm>
        </p:spPr>
        <p:txBody>
          <a:bodyPr>
            <a:noAutofit/>
          </a:bodyPr>
          <a:lstStyle/>
          <a:p>
            <a:r>
              <a:rPr lang="en-US" b="1" dirty="0"/>
              <a:t>Environment of Care: Medical Equipment Safety</a:t>
            </a:r>
          </a:p>
        </p:txBody>
      </p:sp>
      <p:sp>
        <p:nvSpPr>
          <p:cNvPr id="3" name="Slide Number Placeholder 2"/>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9F9553-C816-6842-8939-EE75ECF7EB2B}" type="slidenum">
              <a:rPr kumimoji="0" lang="en-US" sz="7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700" b="0"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Picture 8" descr="Screen Clipping">
            <a:extLst>
              <a:ext uri="{FF2B5EF4-FFF2-40B4-BE49-F238E27FC236}">
                <a16:creationId xmlns:a16="http://schemas.microsoft.com/office/drawing/2014/main" id="{1238C1FF-9B88-46EB-8174-442E7626E7AC}"/>
              </a:ext>
            </a:extLst>
          </p:cNvPr>
          <p:cNvPicPr>
            <a:picLocks noChangeAspect="1"/>
          </p:cNvPicPr>
          <p:nvPr/>
        </p:nvPicPr>
        <p:blipFill rotWithShape="1">
          <a:blip r:embed="rId4">
            <a:extLst>
              <a:ext uri="{28A0092B-C50C-407E-A947-70E740481C1C}">
                <a14:useLocalDpi xmlns:a14="http://schemas.microsoft.com/office/drawing/2010/main" val="0"/>
              </a:ext>
            </a:extLst>
          </a:blip>
          <a:srcRect l="7200" r="4209" b="7519"/>
          <a:stretch/>
        </p:blipFill>
        <p:spPr>
          <a:xfrm>
            <a:off x="6793653" y="3710679"/>
            <a:ext cx="1767673" cy="687204"/>
          </a:xfrm>
          <a:prstGeom prst="roundRect">
            <a:avLst/>
          </a:prstGeom>
        </p:spPr>
      </p:pic>
      <p:pic>
        <p:nvPicPr>
          <p:cNvPr id="6" name="Picture 5">
            <a:extLst>
              <a:ext uri="{FF2B5EF4-FFF2-40B4-BE49-F238E27FC236}">
                <a16:creationId xmlns:a16="http://schemas.microsoft.com/office/drawing/2014/main" id="{A08CE964-AF46-BF9C-1826-CB70027D9CBC}"/>
              </a:ext>
            </a:extLst>
          </p:cNvPr>
          <p:cNvPicPr>
            <a:picLocks noChangeAspect="1"/>
          </p:cNvPicPr>
          <p:nvPr/>
        </p:nvPicPr>
        <p:blipFill>
          <a:blip r:embed="rId5"/>
          <a:stretch>
            <a:fillRect/>
          </a:stretch>
        </p:blipFill>
        <p:spPr>
          <a:xfrm rot="10800000">
            <a:off x="2753333" y="2359599"/>
            <a:ext cx="4924157" cy="1096336"/>
          </a:xfrm>
          <a:prstGeom prst="rect">
            <a:avLst/>
          </a:prstGeom>
        </p:spPr>
      </p:pic>
      <p:sp>
        <p:nvSpPr>
          <p:cNvPr id="14" name="TextBox 13">
            <a:extLst>
              <a:ext uri="{FF2B5EF4-FFF2-40B4-BE49-F238E27FC236}">
                <a16:creationId xmlns:a16="http://schemas.microsoft.com/office/drawing/2014/main" id="{3F8400A1-E2D9-DD1C-7CB1-745C33B9EF76}"/>
              </a:ext>
            </a:extLst>
          </p:cNvPr>
          <p:cNvSpPr txBox="1"/>
          <p:nvPr/>
        </p:nvSpPr>
        <p:spPr>
          <a:xfrm>
            <a:off x="2993813" y="2737271"/>
            <a:ext cx="412292" cy="340991"/>
          </a:xfrm>
          <a:prstGeom prst="rect">
            <a:avLst/>
          </a:prstGeom>
          <a:noFill/>
        </p:spPr>
        <p:txBody>
          <a:bodyPr wrap="none" rtlCol="0">
            <a:spAutoFit/>
          </a:bodyPr>
          <a:lstStyle/>
          <a:p>
            <a:pPr>
              <a:lnSpc>
                <a:spcPts val="2100"/>
              </a:lnSpc>
              <a:spcAft>
                <a:spcPts val="600"/>
              </a:spcAft>
            </a:pPr>
            <a:r>
              <a:rPr lang="en-US" sz="1600" b="1" dirty="0">
                <a:solidFill>
                  <a:srgbClr val="443D3E"/>
                </a:solidFill>
              </a:rPr>
              <a:t>12</a:t>
            </a:r>
          </a:p>
        </p:txBody>
      </p:sp>
      <p:sp>
        <p:nvSpPr>
          <p:cNvPr id="15" name="TextBox 14">
            <a:extLst>
              <a:ext uri="{FF2B5EF4-FFF2-40B4-BE49-F238E27FC236}">
                <a16:creationId xmlns:a16="http://schemas.microsoft.com/office/drawing/2014/main" id="{04BBB289-A3ED-4A80-B42B-C4F97019508A}"/>
              </a:ext>
            </a:extLst>
          </p:cNvPr>
          <p:cNvSpPr txBox="1"/>
          <p:nvPr/>
        </p:nvSpPr>
        <p:spPr>
          <a:xfrm>
            <a:off x="5054421" y="2715527"/>
            <a:ext cx="298480" cy="340991"/>
          </a:xfrm>
          <a:prstGeom prst="rect">
            <a:avLst/>
          </a:prstGeom>
          <a:noFill/>
        </p:spPr>
        <p:txBody>
          <a:bodyPr wrap="none" rtlCol="0">
            <a:spAutoFit/>
          </a:bodyPr>
          <a:lstStyle/>
          <a:p>
            <a:pPr>
              <a:lnSpc>
                <a:spcPts val="2100"/>
              </a:lnSpc>
              <a:spcAft>
                <a:spcPts val="600"/>
              </a:spcAft>
            </a:pPr>
            <a:r>
              <a:rPr lang="en-US" sz="1600" b="1" dirty="0">
                <a:solidFill>
                  <a:srgbClr val="443D3E"/>
                </a:solidFill>
              </a:rPr>
              <a:t>1</a:t>
            </a:r>
          </a:p>
        </p:txBody>
      </p:sp>
      <p:sp>
        <p:nvSpPr>
          <p:cNvPr id="20" name="TextBox 19">
            <a:extLst>
              <a:ext uri="{FF2B5EF4-FFF2-40B4-BE49-F238E27FC236}">
                <a16:creationId xmlns:a16="http://schemas.microsoft.com/office/drawing/2014/main" id="{44786F3D-A69F-29A3-22D9-E91C49B67807}"/>
              </a:ext>
            </a:extLst>
          </p:cNvPr>
          <p:cNvSpPr txBox="1"/>
          <p:nvPr/>
        </p:nvSpPr>
        <p:spPr>
          <a:xfrm>
            <a:off x="6942667" y="2655702"/>
            <a:ext cx="298480" cy="340991"/>
          </a:xfrm>
          <a:prstGeom prst="rect">
            <a:avLst/>
          </a:prstGeom>
          <a:noFill/>
        </p:spPr>
        <p:txBody>
          <a:bodyPr wrap="none" rtlCol="0">
            <a:spAutoFit/>
          </a:bodyPr>
          <a:lstStyle/>
          <a:p>
            <a:pPr>
              <a:lnSpc>
                <a:spcPts val="2100"/>
              </a:lnSpc>
              <a:spcAft>
                <a:spcPts val="600"/>
              </a:spcAft>
            </a:pPr>
            <a:r>
              <a:rPr lang="en-US" sz="1600" b="1" dirty="0">
                <a:solidFill>
                  <a:srgbClr val="443D3E"/>
                </a:solidFill>
              </a:rPr>
              <a:t>6</a:t>
            </a:r>
          </a:p>
        </p:txBody>
      </p:sp>
      <p:pic>
        <p:nvPicPr>
          <p:cNvPr id="23" name="Picture 22">
            <a:extLst>
              <a:ext uri="{FF2B5EF4-FFF2-40B4-BE49-F238E27FC236}">
                <a16:creationId xmlns:a16="http://schemas.microsoft.com/office/drawing/2014/main" id="{D1C1D367-C5E4-730D-581E-7CCAFE094E80}"/>
              </a:ext>
            </a:extLst>
          </p:cNvPr>
          <p:cNvPicPr>
            <a:picLocks noChangeAspect="1"/>
          </p:cNvPicPr>
          <p:nvPr/>
        </p:nvPicPr>
        <p:blipFill>
          <a:blip r:embed="rId6"/>
          <a:stretch>
            <a:fillRect/>
          </a:stretch>
        </p:blipFill>
        <p:spPr>
          <a:xfrm>
            <a:off x="3801143" y="2655702"/>
            <a:ext cx="816935" cy="426757"/>
          </a:xfrm>
          <a:prstGeom prst="rect">
            <a:avLst/>
          </a:prstGeom>
        </p:spPr>
      </p:pic>
      <p:cxnSp>
        <p:nvCxnSpPr>
          <p:cNvPr id="27" name="Straight Arrow Connector 26">
            <a:extLst>
              <a:ext uri="{FF2B5EF4-FFF2-40B4-BE49-F238E27FC236}">
                <a16:creationId xmlns:a16="http://schemas.microsoft.com/office/drawing/2014/main" id="{433E1428-4F7A-B7B0-6C8C-B4E4CCC64020}"/>
              </a:ext>
            </a:extLst>
          </p:cNvPr>
          <p:cNvCxnSpPr>
            <a:cxnSpLocks/>
            <a:endCxn id="15" idx="1"/>
          </p:cNvCxnSpPr>
          <p:nvPr/>
        </p:nvCxnSpPr>
        <p:spPr>
          <a:xfrm>
            <a:off x="4572000" y="2794704"/>
            <a:ext cx="482421" cy="91319"/>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F0FF38C3-5095-51E5-F988-489CA444406B}"/>
              </a:ext>
            </a:extLst>
          </p:cNvPr>
          <p:cNvCxnSpPr>
            <a:cxnSpLocks/>
          </p:cNvCxnSpPr>
          <p:nvPr/>
        </p:nvCxnSpPr>
        <p:spPr>
          <a:xfrm>
            <a:off x="4453915" y="2965200"/>
            <a:ext cx="497392" cy="191173"/>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B3906EA3-8ED3-8FA2-7184-18AB57DBB9AE}"/>
              </a:ext>
            </a:extLst>
          </p:cNvPr>
          <p:cNvSpPr txBox="1"/>
          <p:nvPr/>
        </p:nvSpPr>
        <p:spPr>
          <a:xfrm>
            <a:off x="7780604" y="2174539"/>
            <a:ext cx="1204062" cy="1331647"/>
          </a:xfrm>
          <a:prstGeom prst="rect">
            <a:avLst/>
          </a:prstGeom>
          <a:noFill/>
          <a:ln w="19050">
            <a:solidFill>
              <a:srgbClr val="00B050"/>
            </a:solidFill>
          </a:ln>
        </p:spPr>
        <p:txBody>
          <a:bodyPr wrap="square" rtlCol="0">
            <a:spAutoFit/>
          </a:bodyPr>
          <a:lstStyle/>
          <a:p>
            <a:pPr>
              <a:lnSpc>
                <a:spcPts val="1200"/>
              </a:lnSpc>
            </a:pPr>
            <a:r>
              <a:rPr lang="en-US" sz="1050" dirty="0">
                <a:solidFill>
                  <a:srgbClr val="443D3E"/>
                </a:solidFill>
              </a:rPr>
              <a:t>Some equipment may have 2025 stickers due to a </a:t>
            </a:r>
          </a:p>
          <a:p>
            <a:pPr>
              <a:lnSpc>
                <a:spcPts val="1200"/>
              </a:lnSpc>
            </a:pPr>
            <a:r>
              <a:rPr lang="en-US" sz="1050" dirty="0">
                <a:solidFill>
                  <a:srgbClr val="443D3E"/>
                </a:solidFill>
              </a:rPr>
              <a:t>2-year battery replacement or schedule maintenance every 2 years</a:t>
            </a:r>
            <a:r>
              <a:rPr lang="en-US" sz="1600" dirty="0">
                <a:solidFill>
                  <a:srgbClr val="443D3E"/>
                </a:solidFill>
              </a:rPr>
              <a:t> </a:t>
            </a:r>
          </a:p>
        </p:txBody>
      </p:sp>
      <p:cxnSp>
        <p:nvCxnSpPr>
          <p:cNvPr id="35" name="Straight Arrow Connector 34">
            <a:extLst>
              <a:ext uri="{FF2B5EF4-FFF2-40B4-BE49-F238E27FC236}">
                <a16:creationId xmlns:a16="http://schemas.microsoft.com/office/drawing/2014/main" id="{D992DD96-F49C-9C12-D667-B714D3E47C29}"/>
              </a:ext>
            </a:extLst>
          </p:cNvPr>
          <p:cNvCxnSpPr>
            <a:cxnSpLocks/>
          </p:cNvCxnSpPr>
          <p:nvPr/>
        </p:nvCxnSpPr>
        <p:spPr>
          <a:xfrm flipH="1">
            <a:off x="7430347" y="3156373"/>
            <a:ext cx="316223"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1419984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296482" y="942845"/>
            <a:ext cx="6172200" cy="3705102"/>
          </a:xfrm>
          <a:prstGeom prst="rect">
            <a:avLst/>
          </a:prstGeom>
        </p:spPr>
        <p:txBody>
          <a:bodyPr>
            <a:normAutofit fontScale="92500" lnSpcReduction="10000"/>
          </a:bodyPr>
          <a:lstStyle/>
          <a:p>
            <a:r>
              <a:rPr lang="en-US" dirty="0"/>
              <a:t>SDS = Safety Data Sheet</a:t>
            </a:r>
          </a:p>
          <a:p>
            <a:pPr lvl="1">
              <a:buClr>
                <a:schemeClr val="accent1"/>
              </a:buClr>
              <a:buFont typeface="Wingdings" panose="05000000000000000000" pitchFamily="2" charset="2"/>
              <a:buChar char="§"/>
            </a:pPr>
            <a:r>
              <a:rPr lang="en-US" dirty="0"/>
              <a:t>Information sheet from the manufacturer on chemicals</a:t>
            </a:r>
          </a:p>
          <a:p>
            <a:pPr lvl="1">
              <a:buClr>
                <a:schemeClr val="accent1"/>
              </a:buClr>
              <a:buFont typeface="Wingdings" panose="05000000000000000000" pitchFamily="2" charset="2"/>
              <a:buChar char="§"/>
            </a:pPr>
            <a:r>
              <a:rPr lang="en-US" dirty="0"/>
              <a:t>Contains instructions on safe use &amp; response actions in case of harmful exposures</a:t>
            </a:r>
          </a:p>
          <a:p>
            <a:pPr>
              <a:spcAft>
                <a:spcPts val="0"/>
              </a:spcAft>
            </a:pPr>
            <a:r>
              <a:rPr lang="en-US" dirty="0"/>
              <a:t>Located on desktop</a:t>
            </a:r>
          </a:p>
          <a:p>
            <a:pPr>
              <a:spcAft>
                <a:spcPts val="0"/>
              </a:spcAft>
            </a:pPr>
            <a:r>
              <a:rPr lang="en-US" dirty="0"/>
              <a:t> </a:t>
            </a:r>
            <a:r>
              <a:rPr lang="en-US" sz="1800" dirty="0"/>
              <a:t>(ZENworks window)</a:t>
            </a:r>
          </a:p>
          <a:p>
            <a:pPr>
              <a:spcAft>
                <a:spcPts val="0"/>
              </a:spcAft>
            </a:pPr>
            <a:r>
              <a:rPr lang="en-US" dirty="0"/>
              <a:t>                  </a:t>
            </a:r>
            <a:r>
              <a:rPr lang="en-US" u="sng" dirty="0"/>
              <a:t>or</a:t>
            </a:r>
          </a:p>
          <a:p>
            <a:pPr>
              <a:spcAft>
                <a:spcPts val="0"/>
              </a:spcAft>
            </a:pPr>
            <a:r>
              <a:rPr lang="en-US" dirty="0"/>
              <a:t>Reached by Hotline</a:t>
            </a:r>
          </a:p>
          <a:p>
            <a:pPr>
              <a:spcAft>
                <a:spcPts val="0"/>
              </a:spcAft>
            </a:pPr>
            <a:r>
              <a:rPr lang="en-US" dirty="0"/>
              <a:t>       </a:t>
            </a:r>
            <a:r>
              <a:rPr lang="en-US" sz="1800" dirty="0"/>
              <a:t>(1-888-362-7416)</a:t>
            </a:r>
            <a:endParaRPr lang="en-US" dirty="0"/>
          </a:p>
        </p:txBody>
      </p:sp>
      <p:sp>
        <p:nvSpPr>
          <p:cNvPr id="3" name="Title 2"/>
          <p:cNvSpPr>
            <a:spLocks noGrp="1"/>
          </p:cNvSpPr>
          <p:nvPr>
            <p:ph type="title"/>
          </p:nvPr>
        </p:nvSpPr>
        <p:spPr>
          <a:xfrm>
            <a:off x="296482" y="103320"/>
            <a:ext cx="8552878" cy="526812"/>
          </a:xfrm>
        </p:spPr>
        <p:txBody>
          <a:bodyPr/>
          <a:lstStyle/>
          <a:p>
            <a:r>
              <a:rPr lang="en-US" sz="3200" b="1" dirty="0"/>
              <a:t>What is “SDS” and where can you find it?</a:t>
            </a:r>
          </a:p>
        </p:txBody>
      </p:sp>
      <p:pic>
        <p:nvPicPr>
          <p:cNvPr id="4" name="Picture 3" descr="Image result for Safety data sheet"/>
          <p:cNvPicPr/>
          <p:nvPr/>
        </p:nvPicPr>
        <p:blipFill>
          <a:blip r:embed="rId4">
            <a:extLst>
              <a:ext uri="{28A0092B-C50C-407E-A947-70E740481C1C}">
                <a14:useLocalDpi xmlns:a14="http://schemas.microsoft.com/office/drawing/2010/main" val="0"/>
              </a:ext>
            </a:extLst>
          </a:blip>
          <a:srcRect/>
          <a:stretch>
            <a:fillRect/>
          </a:stretch>
        </p:blipFill>
        <p:spPr bwMode="auto">
          <a:xfrm>
            <a:off x="7791697" y="971871"/>
            <a:ext cx="654627" cy="736144"/>
          </a:xfrm>
          <a:prstGeom prst="rect">
            <a:avLst/>
          </a:prstGeom>
          <a:noFill/>
          <a:ln>
            <a:noFill/>
          </a:ln>
        </p:spPr>
      </p:pic>
      <p:pic>
        <p:nvPicPr>
          <p:cNvPr id="8" name="Picture 7" descr="Screen Clipping"/>
          <p:cNvPicPr>
            <a:picLocks noChangeAspect="1"/>
          </p:cNvPicPr>
          <p:nvPr/>
        </p:nvPicPr>
        <p:blipFill rotWithShape="1">
          <a:blip r:embed="rId5">
            <a:extLst>
              <a:ext uri="{28A0092B-C50C-407E-A947-70E740481C1C}">
                <a14:useLocalDpi xmlns:a14="http://schemas.microsoft.com/office/drawing/2010/main" val="0"/>
              </a:ext>
            </a:extLst>
          </a:blip>
          <a:srcRect r="8606"/>
          <a:stretch/>
        </p:blipFill>
        <p:spPr>
          <a:xfrm>
            <a:off x="5181013" y="2381636"/>
            <a:ext cx="3898353" cy="2107700"/>
          </a:xfrm>
          <a:prstGeom prst="rect">
            <a:avLst/>
          </a:prstGeom>
        </p:spPr>
      </p:pic>
      <p:sp>
        <p:nvSpPr>
          <p:cNvPr id="7" name="Oval 6"/>
          <p:cNvSpPr/>
          <p:nvPr/>
        </p:nvSpPr>
        <p:spPr>
          <a:xfrm>
            <a:off x="5793118" y="3435486"/>
            <a:ext cx="675564" cy="700645"/>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24992316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995" y="225607"/>
            <a:ext cx="8266670" cy="607769"/>
          </a:xfrm>
        </p:spPr>
        <p:txBody>
          <a:bodyPr>
            <a:normAutofit fontScale="90000"/>
          </a:bodyPr>
          <a:lstStyle/>
          <a:p>
            <a:r>
              <a:rPr lang="en-US" sz="2800" b="1" dirty="0">
                <a:latin typeface="+mj-lt"/>
              </a:rPr>
              <a:t>What to do if a possible Chemical exposure occurred!</a:t>
            </a:r>
            <a:endParaRPr lang="en-US" sz="2800" dirty="0">
              <a:latin typeface="+mj-lt"/>
            </a:endParaRPr>
          </a:p>
        </p:txBody>
      </p:sp>
      <p:sp>
        <p:nvSpPr>
          <p:cNvPr id="3" name="Text Placeholder 2"/>
          <p:cNvSpPr>
            <a:spLocks noGrp="1"/>
          </p:cNvSpPr>
          <p:nvPr>
            <p:ph type="body" sz="half" idx="1"/>
          </p:nvPr>
        </p:nvSpPr>
        <p:spPr>
          <a:xfrm>
            <a:off x="172996" y="1039757"/>
            <a:ext cx="8587945" cy="3486150"/>
          </a:xfrm>
        </p:spPr>
        <p:txBody>
          <a:bodyPr>
            <a:normAutofit fontScale="70000" lnSpcReduction="20000"/>
          </a:bodyPr>
          <a:lstStyle/>
          <a:p>
            <a:r>
              <a:rPr lang="en-US" dirty="0"/>
              <a:t>Notify immediate supervisor, and if you are not protected, remove yourself from exposure area and utilize appropriate PPE.</a:t>
            </a:r>
          </a:p>
          <a:p>
            <a:r>
              <a:rPr lang="en-US" dirty="0"/>
              <a:t>If you know how to handle the spill, (use SDS and department protocol) contain the hazard or secure area until further directions have been given.</a:t>
            </a:r>
          </a:p>
          <a:p>
            <a:r>
              <a:rPr lang="en-US" dirty="0"/>
              <a:t>Call </a:t>
            </a:r>
            <a:r>
              <a:rPr lang="en-US" b="1" u="sng" dirty="0"/>
              <a:t>Safety and Security</a:t>
            </a:r>
            <a:r>
              <a:rPr lang="en-US" b="1" dirty="0"/>
              <a:t> </a:t>
            </a:r>
            <a:r>
              <a:rPr lang="en-US" dirty="0"/>
              <a:t>(Ext. 3099) for assistance to contain the spill if needed. </a:t>
            </a:r>
            <a:endParaRPr lang="en-US" u="sng" dirty="0"/>
          </a:p>
          <a:p>
            <a:r>
              <a:rPr lang="en-US" dirty="0"/>
              <a:t>Any exposure that makes you to have symptoms such as respiratory difficulty, burning to skin or eyes, redness or swelling-report immediately to Emergency Department.</a:t>
            </a:r>
          </a:p>
          <a:p>
            <a:r>
              <a:rPr lang="en-US" dirty="0"/>
              <a:t>Complete an incident report and report to Occupational Health for follow-up.</a:t>
            </a:r>
          </a:p>
          <a:p>
            <a:pPr>
              <a:lnSpc>
                <a:spcPct val="120000"/>
              </a:lnSpc>
              <a:spcAft>
                <a:spcPts val="0"/>
              </a:spcAft>
            </a:pPr>
            <a:r>
              <a:rPr lang="en-US" dirty="0"/>
              <a:t>Colleague Health Office at the Hospital or Occupational Medicine Office at the HealthPlex Medical Plaza are also excellent resources for any questions - </a:t>
            </a:r>
            <a:r>
              <a:rPr lang="en-US" b="1" dirty="0"/>
              <a:t>954-492-5776 </a:t>
            </a:r>
            <a:r>
              <a:rPr lang="en-US" b="1" u="sng" dirty="0"/>
              <a:t>or</a:t>
            </a:r>
            <a:r>
              <a:rPr lang="en-US" b="1" dirty="0"/>
              <a:t> 954-229-8666.</a:t>
            </a:r>
          </a:p>
        </p:txBody>
      </p:sp>
    </p:spTree>
    <p:custDataLst>
      <p:tags r:id="rId1"/>
    </p:custDataLst>
    <p:extLst>
      <p:ext uri="{BB962C8B-B14F-4D97-AF65-F5344CB8AC3E}">
        <p14:creationId xmlns:p14="http://schemas.microsoft.com/office/powerpoint/2010/main" val="12723751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350623" y="205515"/>
            <a:ext cx="2400300" cy="514350"/>
          </a:xfrm>
        </p:spPr>
        <p:txBody>
          <a:bodyPr>
            <a:noAutofit/>
          </a:bodyPr>
          <a:lstStyle/>
          <a:p>
            <a:r>
              <a:rPr lang="en-US" sz="3200" b="1" dirty="0">
                <a:latin typeface="+mj-lt"/>
                <a:cs typeface="Arial" panose="020B0604020202020204" pitchFamily="34" charset="0"/>
              </a:rPr>
              <a:t>MRI Safety</a:t>
            </a:r>
          </a:p>
        </p:txBody>
      </p:sp>
      <p:sp>
        <p:nvSpPr>
          <p:cNvPr id="182275" name="Rectangle 3"/>
          <p:cNvSpPr>
            <a:spLocks noGrp="1" noChangeArrowheads="1"/>
          </p:cNvSpPr>
          <p:nvPr>
            <p:ph idx="1"/>
          </p:nvPr>
        </p:nvSpPr>
        <p:spPr>
          <a:xfrm>
            <a:off x="176962" y="1080972"/>
            <a:ext cx="7787740" cy="3231536"/>
          </a:xfrm>
        </p:spPr>
        <p:txBody>
          <a:bodyPr>
            <a:noAutofit/>
          </a:bodyPr>
          <a:lstStyle/>
          <a:p>
            <a:pPr>
              <a:spcAft>
                <a:spcPts val="0"/>
              </a:spcAft>
            </a:pPr>
            <a:r>
              <a:rPr lang="en-US" sz="2000" dirty="0">
                <a:solidFill>
                  <a:schemeClr val="tx1"/>
                </a:solidFill>
                <a:latin typeface="Arial" pitchFamily="34" charset="0"/>
                <a:cs typeface="Arial" pitchFamily="34" charset="0"/>
              </a:rPr>
              <a:t>The MRI technologist </a:t>
            </a:r>
            <a:r>
              <a:rPr lang="en-US" sz="2000" dirty="0">
                <a:latin typeface="Arial" pitchFamily="34" charset="0"/>
                <a:cs typeface="Arial" pitchFamily="34" charset="0"/>
              </a:rPr>
              <a:t>will be responsible to control access to the MRI imaging suite </a:t>
            </a:r>
            <a:r>
              <a:rPr lang="en-US" sz="2000" i="1" dirty="0">
                <a:latin typeface="Arial" pitchFamily="34" charset="0"/>
                <a:cs typeface="Arial" pitchFamily="34" charset="0"/>
              </a:rPr>
              <a:t>at all times</a:t>
            </a:r>
            <a:r>
              <a:rPr lang="en-US" sz="2000" dirty="0">
                <a:latin typeface="Arial" pitchFamily="34" charset="0"/>
                <a:cs typeface="Arial" pitchFamily="34" charset="0"/>
              </a:rPr>
              <a:t> </a:t>
            </a:r>
            <a:r>
              <a:rPr lang="en-US" sz="2000" dirty="0">
                <a:solidFill>
                  <a:schemeClr val="tx1"/>
                </a:solidFill>
                <a:latin typeface="Arial" pitchFamily="34" charset="0"/>
                <a:cs typeface="Arial" pitchFamily="34" charset="0"/>
              </a:rPr>
              <a:t>and will ensure that the following </a:t>
            </a:r>
            <a:r>
              <a:rPr lang="en-US" sz="2000" u="sng" dirty="0">
                <a:solidFill>
                  <a:schemeClr val="tx1"/>
                </a:solidFill>
                <a:latin typeface="Arial" pitchFamily="34" charset="0"/>
                <a:cs typeface="Arial" pitchFamily="34" charset="0"/>
              </a:rPr>
              <a:t>safety precautions</a:t>
            </a:r>
            <a:r>
              <a:rPr lang="en-US" sz="2000" dirty="0">
                <a:solidFill>
                  <a:schemeClr val="tx1"/>
                </a:solidFill>
                <a:latin typeface="Arial" pitchFamily="34" charset="0"/>
                <a:cs typeface="Arial" pitchFamily="34" charset="0"/>
              </a:rPr>
              <a:t> are followed:</a:t>
            </a:r>
          </a:p>
          <a:p>
            <a:pPr marL="548640" lvl="1" indent="-342900">
              <a:spcAft>
                <a:spcPts val="0"/>
              </a:spcAft>
              <a:buClrTx/>
              <a:buFontTx/>
              <a:buAutoNum type="arabicPeriod"/>
            </a:pPr>
            <a:r>
              <a:rPr lang="en-US" sz="2000" b="1" u="sng" dirty="0">
                <a:latin typeface="Arial" pitchFamily="34" charset="0"/>
                <a:cs typeface="Arial" pitchFamily="34" charset="0"/>
              </a:rPr>
              <a:t>NO metallic</a:t>
            </a:r>
            <a:r>
              <a:rPr lang="en-US" sz="2000" b="1" dirty="0">
                <a:latin typeface="Arial" pitchFamily="34" charset="0"/>
                <a:cs typeface="Arial" pitchFamily="34" charset="0"/>
              </a:rPr>
              <a:t> </a:t>
            </a:r>
            <a:r>
              <a:rPr lang="en-US" sz="2000" dirty="0">
                <a:latin typeface="Arial" pitchFamily="34" charset="0"/>
                <a:cs typeface="Arial" pitchFamily="34" charset="0"/>
              </a:rPr>
              <a:t>(</a:t>
            </a:r>
            <a:r>
              <a:rPr lang="en-US" sz="2000" dirty="0" err="1">
                <a:latin typeface="Arial" pitchFamily="34" charset="0"/>
                <a:cs typeface="Arial" pitchFamily="34" charset="0"/>
              </a:rPr>
              <a:t>ferro</a:t>
            </a:r>
            <a:r>
              <a:rPr lang="en-US" sz="2000" dirty="0">
                <a:latin typeface="Arial" pitchFamily="34" charset="0"/>
                <a:cs typeface="Arial" pitchFamily="34" charset="0"/>
              </a:rPr>
              <a:t>-magnetic) objects will be allowed entry in the MRI imaging suite such as equipment, O2 tanks, stretchers, wheelchairs, etc.</a:t>
            </a:r>
          </a:p>
          <a:p>
            <a:pPr marL="577850" lvl="2" indent="-238125">
              <a:spcAft>
                <a:spcPts val="0"/>
              </a:spcAft>
              <a:buClr>
                <a:schemeClr val="accent1"/>
              </a:buClr>
              <a:buFont typeface="Wingdings" panose="05000000000000000000" pitchFamily="2" charset="2"/>
              <a:buChar char="§"/>
            </a:pPr>
            <a:r>
              <a:rPr lang="en-US" dirty="0">
                <a:latin typeface="Arial" pitchFamily="34" charset="0"/>
                <a:cs typeface="Arial" pitchFamily="34" charset="0"/>
              </a:rPr>
              <a:t>All metal objects must be scrutinized.</a:t>
            </a:r>
            <a:endParaRPr lang="en-US" dirty="0">
              <a:solidFill>
                <a:srgbClr val="002060"/>
              </a:solidFill>
              <a:latin typeface="Arial" pitchFamily="34" charset="0"/>
              <a:cs typeface="Arial" pitchFamily="34" charset="0"/>
            </a:endParaRPr>
          </a:p>
          <a:p>
            <a:pPr lvl="1">
              <a:spcAft>
                <a:spcPts val="0"/>
              </a:spcAft>
              <a:buNone/>
            </a:pPr>
            <a:r>
              <a:rPr lang="en-US" sz="2000" dirty="0">
                <a:latin typeface="Arial" pitchFamily="34" charset="0"/>
                <a:cs typeface="Arial" pitchFamily="34" charset="0"/>
              </a:rPr>
              <a:t>2. ONLY patients and individuals that have been </a:t>
            </a:r>
            <a:r>
              <a:rPr lang="en-US" sz="2000" dirty="0">
                <a:solidFill>
                  <a:srgbClr val="FF0000"/>
                </a:solidFill>
                <a:latin typeface="Arial" pitchFamily="34" charset="0"/>
                <a:cs typeface="Arial" pitchFamily="34" charset="0"/>
              </a:rPr>
              <a:t>properly screened and cleared for contraindications</a:t>
            </a:r>
            <a:r>
              <a:rPr lang="en-US" sz="2000" dirty="0">
                <a:latin typeface="Arial" pitchFamily="34" charset="0"/>
                <a:cs typeface="Arial" pitchFamily="34" charset="0"/>
              </a:rPr>
              <a:t> within a magnetic field will be allowed entry into the MRI imaging suite.</a:t>
            </a:r>
            <a:endParaRPr lang="en-US" sz="2000" dirty="0"/>
          </a:p>
          <a:p>
            <a:pPr>
              <a:lnSpc>
                <a:spcPct val="90000"/>
              </a:lnSpc>
            </a:pPr>
            <a:endParaRPr lang="en-US" sz="2000" dirty="0">
              <a:solidFill>
                <a:schemeClr val="tx1"/>
              </a:solidFill>
            </a:endParaRPr>
          </a:p>
        </p:txBody>
      </p:sp>
      <p:pic>
        <p:nvPicPr>
          <p:cNvPr id="5" name="Picture 4" descr="mri-mr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6650" y="-39274"/>
            <a:ext cx="1657350" cy="11202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945744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5115" y="177163"/>
            <a:ext cx="2175867" cy="609600"/>
          </a:xfrm>
        </p:spPr>
        <p:txBody>
          <a:bodyPr>
            <a:normAutofit/>
          </a:bodyPr>
          <a:lstStyle/>
          <a:p>
            <a:r>
              <a:rPr lang="en-US" sz="3200" b="1" cap="none" dirty="0">
                <a:latin typeface="+mj-lt"/>
                <a:cs typeface="Arial" panose="020B0604020202020204" pitchFamily="34" charset="0"/>
              </a:rPr>
              <a:t>MRI Safety</a:t>
            </a:r>
          </a:p>
        </p:txBody>
      </p:sp>
      <p:sp>
        <p:nvSpPr>
          <p:cNvPr id="184323" name="Rectangle 3"/>
          <p:cNvSpPr>
            <a:spLocks noGrp="1" noChangeArrowheads="1"/>
          </p:cNvSpPr>
          <p:nvPr>
            <p:ph idx="1"/>
          </p:nvPr>
        </p:nvSpPr>
        <p:spPr>
          <a:xfrm>
            <a:off x="298131" y="935977"/>
            <a:ext cx="8536950" cy="365760"/>
          </a:xfrm>
        </p:spPr>
        <p:txBody>
          <a:bodyPr>
            <a:noAutofit/>
          </a:bodyPr>
          <a:lstStyle/>
          <a:p>
            <a:pPr>
              <a:lnSpc>
                <a:spcPct val="90000"/>
              </a:lnSpc>
              <a:buFontTx/>
              <a:buNone/>
            </a:pPr>
            <a:r>
              <a:rPr lang="en-US" sz="2400" dirty="0">
                <a:solidFill>
                  <a:srgbClr val="312C2B"/>
                </a:solidFill>
              </a:rPr>
              <a:t>Examples of items </a:t>
            </a:r>
            <a:r>
              <a:rPr lang="en-US" sz="2400" b="1" dirty="0">
                <a:solidFill>
                  <a:srgbClr val="312C2B"/>
                </a:solidFill>
              </a:rPr>
              <a:t>NOT allowed </a:t>
            </a:r>
            <a:r>
              <a:rPr lang="en-US" sz="2400" dirty="0">
                <a:solidFill>
                  <a:srgbClr val="312C2B"/>
                </a:solidFill>
              </a:rPr>
              <a:t>in the MRI suite: (these are not the only items that cannot go into the MRI suite)</a:t>
            </a:r>
          </a:p>
        </p:txBody>
      </p:sp>
      <p:pic>
        <p:nvPicPr>
          <p:cNvPr id="184324" name="Picture 4" descr="m0qaowvz[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067949">
            <a:off x="3800382" y="1657635"/>
            <a:ext cx="823470" cy="967557"/>
          </a:xfrm>
          <a:prstGeom prst="rect">
            <a:avLst/>
          </a:prstGeom>
          <a:noFill/>
          <a:extLst>
            <a:ext uri="{909E8E84-426E-40DD-AFC4-6F175D3DCCD1}">
              <a14:hiddenFill xmlns:a14="http://schemas.microsoft.com/office/drawing/2010/main">
                <a:solidFill>
                  <a:srgbClr val="FFFFFF"/>
                </a:solidFill>
              </a14:hiddenFill>
            </a:ext>
          </a:extLst>
        </p:spPr>
      </p:pic>
      <p:sp>
        <p:nvSpPr>
          <p:cNvPr id="184325" name="Text Box 5"/>
          <p:cNvSpPr txBox="1">
            <a:spLocks noChangeArrowheads="1"/>
          </p:cNvSpPr>
          <p:nvPr/>
        </p:nvSpPr>
        <p:spPr bwMode="auto">
          <a:xfrm>
            <a:off x="93973" y="1764954"/>
            <a:ext cx="3608626"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28600" indent="-228600">
              <a:buClr>
                <a:schemeClr val="accent1"/>
              </a:buClr>
              <a:buFont typeface="Wingdings" panose="05000000000000000000" pitchFamily="2" charset="2"/>
              <a:buChar char="§"/>
            </a:pPr>
            <a:r>
              <a:rPr lang="en-US" sz="2000" dirty="0">
                <a:cs typeface="Arial" charset="0"/>
              </a:rPr>
              <a:t> HCH ID badge/film badge</a:t>
            </a:r>
          </a:p>
          <a:p>
            <a:pPr marL="228600" indent="-228600">
              <a:buClr>
                <a:schemeClr val="accent1"/>
              </a:buClr>
              <a:buFont typeface="Wingdings" panose="05000000000000000000" pitchFamily="2" charset="2"/>
              <a:buChar char="§"/>
            </a:pPr>
            <a:r>
              <a:rPr lang="en-US" sz="2000" dirty="0">
                <a:cs typeface="Arial" charset="0"/>
              </a:rPr>
              <a:t> Credit cards/bank cards</a:t>
            </a:r>
          </a:p>
          <a:p>
            <a:pPr marL="228600" indent="-228600">
              <a:buClr>
                <a:schemeClr val="accent1"/>
              </a:buClr>
              <a:buFont typeface="Wingdings" panose="05000000000000000000" pitchFamily="2" charset="2"/>
              <a:buChar char="§"/>
            </a:pPr>
            <a:r>
              <a:rPr lang="en-US" sz="2000" dirty="0">
                <a:cs typeface="Arial" charset="0"/>
              </a:rPr>
              <a:t> Watch</a:t>
            </a:r>
          </a:p>
          <a:p>
            <a:pPr marL="228600" indent="-228600">
              <a:buClr>
                <a:schemeClr val="accent1"/>
              </a:buClr>
              <a:buFont typeface="Wingdings" panose="05000000000000000000" pitchFamily="2" charset="2"/>
              <a:buChar char="§"/>
            </a:pPr>
            <a:r>
              <a:rPr lang="en-US" sz="2000" dirty="0">
                <a:cs typeface="Arial" charset="0"/>
              </a:rPr>
              <a:t> Coins</a:t>
            </a:r>
          </a:p>
          <a:p>
            <a:pPr marL="228600" indent="-228600">
              <a:buClr>
                <a:schemeClr val="accent1"/>
              </a:buClr>
              <a:buFont typeface="Wingdings" panose="05000000000000000000" pitchFamily="2" charset="2"/>
              <a:buChar char="§"/>
            </a:pPr>
            <a:r>
              <a:rPr lang="en-US" sz="2000" dirty="0">
                <a:cs typeface="Arial" charset="0"/>
              </a:rPr>
              <a:t> Keys</a:t>
            </a:r>
          </a:p>
          <a:p>
            <a:pPr marL="228600" indent="-228600">
              <a:buClr>
                <a:schemeClr val="accent1"/>
              </a:buClr>
              <a:buFont typeface="Wingdings" panose="05000000000000000000" pitchFamily="2" charset="2"/>
              <a:buChar char="§"/>
            </a:pPr>
            <a:r>
              <a:rPr lang="en-US" sz="2000" dirty="0">
                <a:cs typeface="Arial" charset="0"/>
              </a:rPr>
              <a:t> Hearing aids</a:t>
            </a:r>
          </a:p>
          <a:p>
            <a:pPr marL="228600" indent="-228600">
              <a:buClr>
                <a:schemeClr val="accent1"/>
              </a:buClr>
              <a:buFont typeface="Wingdings" panose="05000000000000000000" pitchFamily="2" charset="2"/>
              <a:buChar char="§"/>
            </a:pPr>
            <a:r>
              <a:rPr lang="en-US" sz="2000" kern="0" dirty="0">
                <a:solidFill>
                  <a:srgbClr val="FF0000"/>
                </a:solidFill>
                <a:latin typeface="Georgia"/>
                <a:ea typeface="+mj-ea"/>
                <a:cs typeface="+mj-cs"/>
              </a:rPr>
              <a:t>Magnetic false eyelashes</a:t>
            </a:r>
            <a:endParaRPr lang="en-US" sz="2000" dirty="0">
              <a:cs typeface="Arial" charset="0"/>
            </a:endParaRPr>
          </a:p>
          <a:p>
            <a:endParaRPr lang="en-US" dirty="0">
              <a:cs typeface="Arial" charset="0"/>
            </a:endParaRPr>
          </a:p>
        </p:txBody>
      </p:sp>
      <p:sp>
        <p:nvSpPr>
          <p:cNvPr id="184326" name="Text Box 6"/>
          <p:cNvSpPr txBox="1">
            <a:spLocks noChangeArrowheads="1"/>
          </p:cNvSpPr>
          <p:nvPr/>
        </p:nvSpPr>
        <p:spPr bwMode="auto">
          <a:xfrm>
            <a:off x="6800851" y="4114800"/>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350">
              <a:cs typeface="Arial" charset="0"/>
            </a:endParaRPr>
          </a:p>
        </p:txBody>
      </p:sp>
      <p:sp>
        <p:nvSpPr>
          <p:cNvPr id="184327" name="Text Box 7"/>
          <p:cNvSpPr txBox="1">
            <a:spLocks noChangeArrowheads="1"/>
          </p:cNvSpPr>
          <p:nvPr/>
        </p:nvSpPr>
        <p:spPr bwMode="auto">
          <a:xfrm>
            <a:off x="5864433" y="1696396"/>
            <a:ext cx="314126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28600" indent="-228600">
              <a:buClr>
                <a:schemeClr val="accent1"/>
              </a:buClr>
              <a:buFont typeface="Wingdings" panose="05000000000000000000" pitchFamily="2" charset="2"/>
              <a:buChar char="§"/>
            </a:pPr>
            <a:r>
              <a:rPr lang="en-US" sz="2000" dirty="0">
                <a:cs typeface="Arial" charset="0"/>
              </a:rPr>
              <a:t> Jewelry, pins, body-piercing items</a:t>
            </a:r>
          </a:p>
          <a:p>
            <a:pPr marL="228600" indent="-228600">
              <a:buClr>
                <a:schemeClr val="accent1"/>
              </a:buClr>
              <a:buFont typeface="Wingdings" panose="05000000000000000000" pitchFamily="2" charset="2"/>
              <a:buChar char="§"/>
            </a:pPr>
            <a:r>
              <a:rPr lang="en-US" sz="2000" dirty="0">
                <a:cs typeface="Arial" charset="0"/>
              </a:rPr>
              <a:t> Metal eyeglasses</a:t>
            </a:r>
          </a:p>
          <a:p>
            <a:pPr marL="228600" indent="-228600">
              <a:buClr>
                <a:schemeClr val="accent1"/>
              </a:buClr>
              <a:buFont typeface="Wingdings" panose="05000000000000000000" pitchFamily="2" charset="2"/>
              <a:buChar char="§"/>
            </a:pPr>
            <a:r>
              <a:rPr lang="en-US" sz="2000" dirty="0">
                <a:cs typeface="Arial" charset="0"/>
              </a:rPr>
              <a:t> Metal pens</a:t>
            </a:r>
          </a:p>
          <a:p>
            <a:pPr marL="228600" indent="-228600">
              <a:buClr>
                <a:schemeClr val="accent1"/>
              </a:buClr>
              <a:buFont typeface="Wingdings" panose="05000000000000000000" pitchFamily="2" charset="2"/>
              <a:buChar char="§"/>
            </a:pPr>
            <a:r>
              <a:rPr lang="en-US" sz="2000" dirty="0">
                <a:cs typeface="Arial" charset="0"/>
              </a:rPr>
              <a:t> Belts</a:t>
            </a:r>
          </a:p>
          <a:p>
            <a:pPr marL="228600" indent="-228600">
              <a:buClr>
                <a:schemeClr val="accent1"/>
              </a:buClr>
              <a:buFont typeface="Wingdings" panose="05000000000000000000" pitchFamily="2" charset="2"/>
              <a:buChar char="§"/>
            </a:pPr>
            <a:r>
              <a:rPr lang="en-US" sz="2000" dirty="0">
                <a:cs typeface="Arial" charset="0"/>
              </a:rPr>
              <a:t> Stethoscopes</a:t>
            </a:r>
          </a:p>
          <a:p>
            <a:pPr marL="228600" indent="-228600">
              <a:buClr>
                <a:schemeClr val="accent1"/>
              </a:buClr>
              <a:buFont typeface="Wingdings" panose="05000000000000000000" pitchFamily="2" charset="2"/>
              <a:buChar char="§"/>
            </a:pPr>
            <a:r>
              <a:rPr lang="en-US" sz="2000" dirty="0">
                <a:cs typeface="Arial" charset="0"/>
              </a:rPr>
              <a:t> Hemostats</a:t>
            </a:r>
          </a:p>
          <a:p>
            <a:pPr marL="228600" indent="-228600">
              <a:buClr>
                <a:schemeClr val="accent1"/>
              </a:buClr>
              <a:buFont typeface="Wingdings" panose="05000000000000000000" pitchFamily="2" charset="2"/>
              <a:buChar char="§"/>
            </a:pPr>
            <a:r>
              <a:rPr lang="en-US" sz="2000" dirty="0">
                <a:cs typeface="Arial" charset="0"/>
              </a:rPr>
              <a:t> Scissors</a:t>
            </a:r>
          </a:p>
        </p:txBody>
      </p:sp>
      <p:pic>
        <p:nvPicPr>
          <p:cNvPr id="1026" name="Picture 2" descr="C:\Users\hum4261\AppData\Local\Microsoft\Windows\Temporary Internet Files\Content.IE5\WV6VPHKB\Rolex-Submariner[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067" y="2655986"/>
            <a:ext cx="432947" cy="65020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um4261\AppData\Local\Microsoft\Windows\Temporary Internet Files\Content.IE5\QCC0REM3\Coins[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9914" y="3420177"/>
            <a:ext cx="932838" cy="6126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um4261\AppData\Local\Microsoft\Windows\Temporary Internet Files\Content.IE5\ZP85IL60\keys-1369677351jgI[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7232" y="2964172"/>
            <a:ext cx="768766" cy="57626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hum4261\AppData\Local\Microsoft\Windows\Temporary Internet Files\Content.IE5\LHT2Z6F1\Cross_FOUNTAIN_PEN_3[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8060" y="3774535"/>
            <a:ext cx="666934" cy="3980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hum4261\AppData\Local\Microsoft\Windows\Temporary Internet Files\Content.IE5\LHT2Z6F1\10668612316_5a0b6c0735[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8081" y="1706365"/>
            <a:ext cx="613000" cy="99837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hum4261\AppData\Local\Microsoft\Windows\Temporary Internet Files\Content.IE5\LHT2Z6F1\Large-scissors[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45594" y="2712033"/>
            <a:ext cx="822685" cy="5941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6">
            <a:extLst>
              <a:ext uri="{FF2B5EF4-FFF2-40B4-BE49-F238E27FC236}">
                <a16:creationId xmlns:a16="http://schemas.microsoft.com/office/drawing/2014/main" id="{97148A14-F014-132B-943D-E6B36453D1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0469" y="3993297"/>
            <a:ext cx="887611" cy="46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9936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1" name="Picture 25" descr="U:\Open Forum\Catholic Sensibiliti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97" y="917124"/>
            <a:ext cx="3278981" cy="3467100"/>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4"/>
          <p:cNvSpPr txBox="1">
            <a:spLocks/>
          </p:cNvSpPr>
          <p:nvPr/>
        </p:nvSpPr>
        <p:spPr>
          <a:xfrm>
            <a:off x="335756" y="87238"/>
            <a:ext cx="6172200" cy="498656"/>
          </a:xfrm>
          <a:prstGeom prst="rect">
            <a:avLst/>
          </a:prstGeom>
        </p:spPr>
        <p:txBody>
          <a:bodyPr>
            <a:noAutofit/>
            <a:scene3d>
              <a:camera prst="orthographicFront"/>
              <a:lightRig rig="threePt" dir="t"/>
            </a:scene3d>
            <a:sp3d extrusionH="57150">
              <a:bevelT w="82550" h="38100" prst="coolSlant"/>
            </a:sp3d>
          </a:bodyPr>
          <a:lstStyle>
            <a:lvl1pPr algn="l" defTabSz="457200" rtl="0" eaLnBrk="1" latinLnBrk="0" hangingPunct="1">
              <a:spcBef>
                <a:spcPct val="0"/>
              </a:spcBef>
              <a:buNone/>
              <a:defRPr sz="3200" b="0" i="0" kern="1200">
                <a:solidFill>
                  <a:schemeClr val="tx2"/>
                </a:solidFill>
                <a:latin typeface="Calibri" panose="020F0502020204030204" pitchFamily="34" charset="0"/>
                <a:ea typeface="+mj-ea"/>
                <a:cs typeface="Arial"/>
              </a:defRPr>
            </a:lvl1pPr>
          </a:lstStyle>
          <a:p>
            <a:r>
              <a:rPr lang="en-US" b="1" dirty="0">
                <a:solidFill>
                  <a:schemeClr val="tx1"/>
                </a:solidFill>
              </a:rPr>
              <a:t>Catholic Sensibilities</a:t>
            </a:r>
            <a:endParaRPr lang="en-US" dirty="0">
              <a:solidFill>
                <a:schemeClr val="tx1"/>
              </a:solidFill>
            </a:endParaRPr>
          </a:p>
        </p:txBody>
      </p:sp>
      <p:sp>
        <p:nvSpPr>
          <p:cNvPr id="4" name="TextBox 3"/>
          <p:cNvSpPr txBox="1"/>
          <p:nvPr/>
        </p:nvSpPr>
        <p:spPr>
          <a:xfrm>
            <a:off x="4729162" y="743741"/>
            <a:ext cx="3557588" cy="3813865"/>
          </a:xfrm>
          <a:prstGeom prst="rect">
            <a:avLst/>
          </a:prstGeom>
          <a:noFill/>
        </p:spPr>
        <p:txBody>
          <a:bodyPr wrap="square" rtlCol="0">
            <a:spAutoFit/>
          </a:bodyPr>
          <a:lstStyle/>
          <a:p>
            <a:pPr defTabSz="342900">
              <a:lnSpc>
                <a:spcPct val="150000"/>
              </a:lnSpc>
              <a:spcAft>
                <a:spcPts val="450"/>
              </a:spcAft>
            </a:pPr>
            <a:r>
              <a:rPr lang="en-US" b="1" i="1" dirty="0">
                <a:solidFill>
                  <a:srgbClr val="FFC000"/>
                </a:solidFill>
              </a:rPr>
              <a:t>Dignity of the Person</a:t>
            </a:r>
          </a:p>
          <a:p>
            <a:pPr defTabSz="342900">
              <a:lnSpc>
                <a:spcPct val="150000"/>
              </a:lnSpc>
              <a:spcAft>
                <a:spcPts val="450"/>
              </a:spcAft>
            </a:pPr>
            <a:r>
              <a:rPr lang="en-US" b="1" i="1" dirty="0">
                <a:solidFill>
                  <a:srgbClr val="A73BC9"/>
                </a:solidFill>
              </a:rPr>
              <a:t>The Common Good</a:t>
            </a:r>
          </a:p>
          <a:p>
            <a:pPr defTabSz="342900">
              <a:lnSpc>
                <a:spcPct val="150000"/>
              </a:lnSpc>
              <a:spcAft>
                <a:spcPts val="450"/>
              </a:spcAft>
            </a:pPr>
            <a:r>
              <a:rPr lang="en-US" b="1" i="1" dirty="0">
                <a:solidFill>
                  <a:srgbClr val="002060"/>
                </a:solidFill>
              </a:rPr>
              <a:t>Care for the Poor</a:t>
            </a:r>
          </a:p>
          <a:p>
            <a:pPr defTabSz="342900">
              <a:lnSpc>
                <a:spcPct val="150000"/>
              </a:lnSpc>
              <a:spcAft>
                <a:spcPts val="450"/>
              </a:spcAft>
            </a:pPr>
            <a:r>
              <a:rPr lang="en-US" b="1" i="1" dirty="0">
                <a:solidFill>
                  <a:srgbClr val="E98300">
                    <a:lumMod val="75000"/>
                  </a:srgbClr>
                </a:solidFill>
              </a:rPr>
              <a:t>Solidarity</a:t>
            </a:r>
          </a:p>
          <a:p>
            <a:pPr defTabSz="342900">
              <a:lnSpc>
                <a:spcPct val="150000"/>
              </a:lnSpc>
              <a:spcAft>
                <a:spcPts val="450"/>
              </a:spcAft>
            </a:pPr>
            <a:r>
              <a:rPr lang="en-US" b="1" i="1" dirty="0">
                <a:solidFill>
                  <a:srgbClr val="99D156"/>
                </a:solidFill>
              </a:rPr>
              <a:t>Stewardship</a:t>
            </a:r>
          </a:p>
          <a:p>
            <a:pPr defTabSz="342900">
              <a:lnSpc>
                <a:spcPct val="150000"/>
              </a:lnSpc>
              <a:spcAft>
                <a:spcPts val="450"/>
              </a:spcAft>
            </a:pPr>
            <a:r>
              <a:rPr lang="en-US" b="1" i="1" dirty="0">
                <a:solidFill>
                  <a:srgbClr val="84CEC2">
                    <a:lumMod val="75000"/>
                  </a:srgbClr>
                </a:solidFill>
              </a:rPr>
              <a:t>Subsidiarity</a:t>
            </a:r>
          </a:p>
          <a:p>
            <a:pPr defTabSz="342900">
              <a:lnSpc>
                <a:spcPct val="150000"/>
              </a:lnSpc>
              <a:spcAft>
                <a:spcPts val="450"/>
              </a:spcAft>
            </a:pPr>
            <a:r>
              <a:rPr lang="en-US" b="1" i="1" dirty="0">
                <a:solidFill>
                  <a:srgbClr val="00B0F0"/>
                </a:solidFill>
              </a:rPr>
              <a:t>Association and Participation</a:t>
            </a:r>
          </a:p>
          <a:p>
            <a:pPr defTabSz="342900">
              <a:lnSpc>
                <a:spcPct val="150000"/>
              </a:lnSpc>
              <a:spcAft>
                <a:spcPts val="450"/>
              </a:spcAft>
            </a:pPr>
            <a:r>
              <a:rPr lang="en-US" b="1" i="1" dirty="0">
                <a:solidFill>
                  <a:srgbClr val="A84069">
                    <a:lumMod val="75000"/>
                  </a:srgbClr>
                </a:solidFill>
              </a:rPr>
              <a:t>Caritas/Gratuitousness</a:t>
            </a:r>
          </a:p>
        </p:txBody>
      </p:sp>
    </p:spTree>
    <p:custDataLst>
      <p:tags r:id="rId1"/>
    </p:custDataLst>
    <p:extLst>
      <p:ext uri="{BB962C8B-B14F-4D97-AF65-F5344CB8AC3E}">
        <p14:creationId xmlns:p14="http://schemas.microsoft.com/office/powerpoint/2010/main" val="26581250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317518" y="142875"/>
            <a:ext cx="4575757" cy="571500"/>
          </a:xfrm>
        </p:spPr>
        <p:txBody>
          <a:bodyPr>
            <a:noAutofit/>
          </a:bodyPr>
          <a:lstStyle/>
          <a:p>
            <a:r>
              <a:rPr lang="en-US" sz="3200" b="1" dirty="0">
                <a:latin typeface="Arial" pitchFamily="34" charset="0"/>
                <a:cs typeface="Arial" pitchFamily="34" charset="0"/>
              </a:rPr>
              <a:t>MRI Safety</a:t>
            </a:r>
          </a:p>
        </p:txBody>
      </p:sp>
      <p:sp>
        <p:nvSpPr>
          <p:cNvPr id="186371" name="Rectangle 3"/>
          <p:cNvSpPr>
            <a:spLocks noGrp="1" noChangeArrowheads="1"/>
          </p:cNvSpPr>
          <p:nvPr>
            <p:ph idx="1"/>
          </p:nvPr>
        </p:nvSpPr>
        <p:spPr>
          <a:xfrm>
            <a:off x="164574" y="953671"/>
            <a:ext cx="7641180" cy="3236157"/>
          </a:xfrm>
        </p:spPr>
        <p:txBody>
          <a:bodyPr>
            <a:noAutofit/>
          </a:bodyPr>
          <a:lstStyle/>
          <a:p>
            <a:pPr>
              <a:buFontTx/>
              <a:buNone/>
            </a:pPr>
            <a:r>
              <a:rPr lang="en-US" sz="2000" b="1" dirty="0">
                <a:solidFill>
                  <a:srgbClr val="FF3300"/>
                </a:solidFill>
              </a:rPr>
              <a:t>CODE RED</a:t>
            </a:r>
            <a:r>
              <a:rPr lang="en-US" sz="2000" dirty="0"/>
              <a:t> </a:t>
            </a:r>
            <a:r>
              <a:rPr lang="en-US" sz="2000" dirty="0">
                <a:solidFill>
                  <a:schemeClr val="tx1"/>
                </a:solidFill>
              </a:rPr>
              <a:t>(Fire): In case of a Code Red in the MRI room</a:t>
            </a:r>
          </a:p>
          <a:p>
            <a:pPr marL="257175" indent="-257175">
              <a:lnSpc>
                <a:spcPct val="110000"/>
              </a:lnSpc>
              <a:spcAft>
                <a:spcPts val="0"/>
              </a:spcAft>
              <a:buFont typeface="Arial" pitchFamily="34" charset="0"/>
              <a:buChar char="•"/>
            </a:pPr>
            <a:r>
              <a:rPr lang="en-US" sz="2000" dirty="0">
                <a:solidFill>
                  <a:schemeClr val="tx1"/>
                </a:solidFill>
              </a:rPr>
              <a:t>Immediately remove the patient from the room.</a:t>
            </a:r>
          </a:p>
          <a:p>
            <a:pPr marL="257175" indent="-257175" algn="ctr">
              <a:lnSpc>
                <a:spcPct val="110000"/>
              </a:lnSpc>
              <a:spcAft>
                <a:spcPts val="0"/>
              </a:spcAft>
              <a:buFont typeface="Arial" pitchFamily="34" charset="0"/>
              <a:buChar char="•"/>
            </a:pPr>
            <a:r>
              <a:rPr lang="en-US" sz="2000" b="1" dirty="0">
                <a:solidFill>
                  <a:srgbClr val="FF0000"/>
                </a:solidFill>
              </a:rPr>
              <a:t>Use only MRI safe/approved Fire Extinguisher </a:t>
            </a:r>
            <a:r>
              <a:rPr lang="en-US" sz="2000" dirty="0"/>
              <a:t>located by the MRI suite.</a:t>
            </a:r>
            <a:endParaRPr lang="en-US" sz="2000" dirty="0">
              <a:solidFill>
                <a:srgbClr val="0070C0"/>
              </a:solidFill>
            </a:endParaRPr>
          </a:p>
          <a:p>
            <a:r>
              <a:rPr lang="en-US" sz="2000" b="1" dirty="0">
                <a:solidFill>
                  <a:srgbClr val="0070C0"/>
                </a:solidFill>
              </a:rPr>
              <a:t>CODE BLUE</a:t>
            </a:r>
            <a:r>
              <a:rPr lang="en-US" sz="2000" dirty="0"/>
              <a:t>: In case of a Code Blue in the MRI room:</a:t>
            </a:r>
          </a:p>
          <a:p>
            <a:pPr marL="257175" indent="-257175">
              <a:buFont typeface="Arial" pitchFamily="34" charset="0"/>
              <a:buChar char="•"/>
            </a:pPr>
            <a:r>
              <a:rPr lang="en-US" sz="2000" dirty="0"/>
              <a:t>Immediately remove the patient from the scanner, placing them on the non-magnetic stretcher kept permanently in the area.</a:t>
            </a:r>
          </a:p>
          <a:p>
            <a:pPr marL="257175" indent="-257175">
              <a:buFont typeface="Arial" pitchFamily="34" charset="0"/>
              <a:buChar char="•"/>
            </a:pPr>
            <a:r>
              <a:rPr lang="en-US" sz="2000" b="1" i="1" dirty="0">
                <a:solidFill>
                  <a:srgbClr val="0070C0"/>
                </a:solidFill>
              </a:rPr>
              <a:t>Code Blue </a:t>
            </a:r>
            <a:r>
              <a:rPr lang="en-US" sz="2000" b="1" i="1" dirty="0">
                <a:solidFill>
                  <a:srgbClr val="FF3300"/>
                </a:solidFill>
              </a:rPr>
              <a:t>team administers emergency care</a:t>
            </a:r>
            <a:r>
              <a:rPr lang="en-US" sz="2000" dirty="0"/>
              <a:t> to the patient </a:t>
            </a:r>
            <a:r>
              <a:rPr lang="en-US" sz="2000" b="1" i="1" dirty="0">
                <a:solidFill>
                  <a:srgbClr val="FF3300"/>
                </a:solidFill>
              </a:rPr>
              <a:t>OUTSIDE the MRI room</a:t>
            </a:r>
            <a:r>
              <a:rPr lang="en-US" sz="2000" dirty="0"/>
              <a:t> </a:t>
            </a:r>
          </a:p>
          <a:p>
            <a:pPr marL="257175" indent="-257175">
              <a:buFont typeface="Arial" pitchFamily="34" charset="0"/>
              <a:buChar char="•"/>
            </a:pPr>
            <a:r>
              <a:rPr lang="en-US" sz="2000" dirty="0"/>
              <a:t>Emergency equipment or Oxygen tanks are </a:t>
            </a:r>
            <a:r>
              <a:rPr lang="en-US" sz="2000" dirty="0">
                <a:solidFill>
                  <a:srgbClr val="FF3300"/>
                </a:solidFill>
              </a:rPr>
              <a:t>NOT ALLOWED</a:t>
            </a:r>
            <a:endParaRPr lang="en-US" sz="2000" dirty="0"/>
          </a:p>
          <a:p>
            <a:endParaRPr lang="en-US" sz="2000" b="1" dirty="0">
              <a:solidFill>
                <a:srgbClr val="FF3300"/>
              </a:solidFill>
            </a:endParaRPr>
          </a:p>
        </p:txBody>
      </p:sp>
      <p:pic>
        <p:nvPicPr>
          <p:cNvPr id="186372" name="Picture 4" descr="fire-extinguishers-2-02"/>
          <p:cNvPicPr>
            <a:picLocks noChangeAspect="1" noChangeArrowheads="1"/>
          </p:cNvPicPr>
          <p:nvPr/>
        </p:nvPicPr>
        <p:blipFill>
          <a:blip r:embed="rId4">
            <a:extLst>
              <a:ext uri="{28A0092B-C50C-407E-A947-70E740481C1C}">
                <a14:useLocalDpi xmlns:a14="http://schemas.microsoft.com/office/drawing/2010/main" val="0"/>
              </a:ext>
            </a:extLst>
          </a:blip>
          <a:srcRect l="28667" r="20667"/>
          <a:stretch>
            <a:fillRect/>
          </a:stretch>
        </p:blipFill>
        <p:spPr bwMode="auto">
          <a:xfrm>
            <a:off x="8023349" y="884759"/>
            <a:ext cx="722130" cy="1428750"/>
          </a:xfrm>
          <a:prstGeom prst="rect">
            <a:avLst/>
          </a:prstGeom>
          <a:noFill/>
          <a:extLst>
            <a:ext uri="{909E8E84-426E-40DD-AFC4-6F175D3DCCD1}">
              <a14:hiddenFill xmlns:a14="http://schemas.microsoft.com/office/drawing/2010/main">
                <a:solidFill>
                  <a:srgbClr val="FFFFFF"/>
                </a:solidFill>
              </a14:hiddenFill>
            </a:ext>
          </a:extLst>
        </p:spPr>
      </p:pic>
      <p:sp>
        <p:nvSpPr>
          <p:cNvPr id="186373" name="AutoShape 5"/>
          <p:cNvSpPr>
            <a:spLocks noChangeArrowheads="1"/>
          </p:cNvSpPr>
          <p:nvPr/>
        </p:nvSpPr>
        <p:spPr bwMode="auto">
          <a:xfrm>
            <a:off x="7930287" y="1313384"/>
            <a:ext cx="735195" cy="571500"/>
          </a:xfrm>
          <a:custGeom>
            <a:avLst/>
            <a:gdLst>
              <a:gd name="G0" fmla="+- 1255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977" y="17091"/>
                </a:moveTo>
                <a:cubicBezTo>
                  <a:pt x="19503" y="15350"/>
                  <a:pt x="20345" y="13114"/>
                  <a:pt x="20345" y="10800"/>
                </a:cubicBezTo>
                <a:cubicBezTo>
                  <a:pt x="20345" y="5528"/>
                  <a:pt x="16071" y="1255"/>
                  <a:pt x="10800" y="1255"/>
                </a:cubicBezTo>
                <a:cubicBezTo>
                  <a:pt x="8485" y="1254"/>
                  <a:pt x="6249" y="2096"/>
                  <a:pt x="4508" y="3622"/>
                </a:cubicBezTo>
                <a:close/>
                <a:moveTo>
                  <a:pt x="3622" y="4508"/>
                </a:moveTo>
                <a:cubicBezTo>
                  <a:pt x="2096" y="6249"/>
                  <a:pt x="1255" y="8485"/>
                  <a:pt x="1255" y="10799"/>
                </a:cubicBezTo>
                <a:cubicBezTo>
                  <a:pt x="1255" y="16071"/>
                  <a:pt x="5528" y="20345"/>
                  <a:pt x="10800" y="20345"/>
                </a:cubicBezTo>
                <a:cubicBezTo>
                  <a:pt x="13114" y="20345"/>
                  <a:pt x="15350" y="19503"/>
                  <a:pt x="17091" y="17977"/>
                </a:cubicBezTo>
                <a:close/>
              </a:path>
            </a:pathLst>
          </a:cu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pic>
        <p:nvPicPr>
          <p:cNvPr id="6" name="Picture 5" descr="oxyg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2285" y="2651027"/>
            <a:ext cx="813197" cy="177165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p:cNvSpPr>
            <a:spLocks noChangeArrowheads="1"/>
          </p:cNvSpPr>
          <p:nvPr/>
        </p:nvSpPr>
        <p:spPr bwMode="auto">
          <a:xfrm>
            <a:off x="8036832" y="3357948"/>
            <a:ext cx="628650" cy="5715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Tree>
    <p:custDataLst>
      <p:tags r:id="rId1"/>
    </p:custDataLst>
    <p:extLst>
      <p:ext uri="{BB962C8B-B14F-4D97-AF65-F5344CB8AC3E}">
        <p14:creationId xmlns:p14="http://schemas.microsoft.com/office/powerpoint/2010/main" val="18457365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76" y="192523"/>
            <a:ext cx="7992406" cy="458074"/>
          </a:xfrm>
        </p:spPr>
        <p:txBody>
          <a:bodyPr/>
          <a:lstStyle/>
          <a:p>
            <a:r>
              <a:rPr lang="en-US" sz="3200" b="1" dirty="0"/>
              <a:t>Sharps Injury Prevention</a:t>
            </a:r>
          </a:p>
        </p:txBody>
      </p:sp>
      <p:sp>
        <p:nvSpPr>
          <p:cNvPr id="3" name="Content Placeholder 2"/>
          <p:cNvSpPr>
            <a:spLocks noGrp="1"/>
          </p:cNvSpPr>
          <p:nvPr>
            <p:ph idx="1"/>
          </p:nvPr>
        </p:nvSpPr>
        <p:spPr>
          <a:xfrm>
            <a:off x="292696" y="1540799"/>
            <a:ext cx="8336733" cy="2663531"/>
          </a:xfrm>
        </p:spPr>
        <p:txBody>
          <a:bodyPr>
            <a:normAutofit fontScale="85000" lnSpcReduction="20000"/>
          </a:bodyPr>
          <a:lstStyle/>
          <a:p>
            <a:r>
              <a:rPr lang="en-US" dirty="0"/>
              <a:t>The CDC estimates that </a:t>
            </a:r>
            <a:r>
              <a:rPr lang="en-US" b="1" dirty="0"/>
              <a:t>each year 385,000 </a:t>
            </a:r>
            <a:r>
              <a:rPr lang="en-US" b="1" dirty="0" err="1"/>
              <a:t>needlesticks</a:t>
            </a:r>
            <a:r>
              <a:rPr lang="en-US" b="1" dirty="0"/>
              <a:t> and other sharps-related injuries are sustained by hospital-based healthcare personnel; an average of 1,000 sharps injuries per day .</a:t>
            </a:r>
          </a:p>
          <a:p>
            <a:r>
              <a:rPr lang="en-US" dirty="0"/>
              <a:t>Use caution when handling, administering and/or disposing of </a:t>
            </a:r>
            <a:r>
              <a:rPr lang="en-US" i="1" dirty="0"/>
              <a:t>any</a:t>
            </a:r>
            <a:r>
              <a:rPr lang="en-US" dirty="0"/>
              <a:t> sharps. </a:t>
            </a:r>
          </a:p>
          <a:p>
            <a:r>
              <a:rPr lang="en-US" dirty="0"/>
              <a:t>Review CDC recommendations on Sharps Safety for Healthcare Professionals </a:t>
            </a:r>
          </a:p>
          <a:p>
            <a:endParaRPr lang="en-US" dirty="0"/>
          </a:p>
        </p:txBody>
      </p:sp>
      <p:pic>
        <p:nvPicPr>
          <p:cNvPr id="1026" name="img325703" descr="bd1ec16c-40a6-479f-b851-add734061b9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602" y="3779277"/>
            <a:ext cx="2857500" cy="85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rrow: Up 3">
            <a:extLst>
              <a:ext uri="{FF2B5EF4-FFF2-40B4-BE49-F238E27FC236}">
                <a16:creationId xmlns:a16="http://schemas.microsoft.com/office/drawing/2014/main" id="{E54C8DB0-2219-43EB-9E84-535683A4E6E7}"/>
              </a:ext>
            </a:extLst>
          </p:cNvPr>
          <p:cNvSpPr/>
          <p:nvPr/>
        </p:nvSpPr>
        <p:spPr>
          <a:xfrm>
            <a:off x="8285102" y="109460"/>
            <a:ext cx="228158" cy="53853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42461D2-1F8B-403A-B0C3-FC9242AA78AB}"/>
              </a:ext>
            </a:extLst>
          </p:cNvPr>
          <p:cNvSpPr txBox="1"/>
          <p:nvPr/>
        </p:nvSpPr>
        <p:spPr>
          <a:xfrm>
            <a:off x="7093682" y="701793"/>
            <a:ext cx="1938558" cy="610295"/>
          </a:xfrm>
          <a:prstGeom prst="rect">
            <a:avLst/>
          </a:prstGeom>
          <a:noFill/>
          <a:ln>
            <a:solidFill>
              <a:schemeClr val="tx1">
                <a:lumMod val="50000"/>
              </a:schemeClr>
            </a:solidFill>
          </a:ln>
        </p:spPr>
        <p:txBody>
          <a:bodyPr wrap="square" rtlCol="0">
            <a:spAutoFit/>
          </a:bodyPr>
          <a:lstStyle/>
          <a:p>
            <a:pPr>
              <a:lnSpc>
                <a:spcPts val="2100"/>
              </a:lnSpc>
              <a:spcAft>
                <a:spcPts val="600"/>
              </a:spcAft>
            </a:pPr>
            <a:r>
              <a:rPr lang="en-US" sz="1600" dirty="0">
                <a:solidFill>
                  <a:srgbClr val="443D3E"/>
                </a:solidFill>
              </a:rPr>
              <a:t>Click Resources to read Sharps Safety</a:t>
            </a:r>
          </a:p>
        </p:txBody>
      </p:sp>
      <p:pic>
        <p:nvPicPr>
          <p:cNvPr id="8" name="Picture 7">
            <a:extLst>
              <a:ext uri="{FF2B5EF4-FFF2-40B4-BE49-F238E27FC236}">
                <a16:creationId xmlns:a16="http://schemas.microsoft.com/office/drawing/2014/main" id="{2F424404-FCC6-44AA-B7EA-32571A5D62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1791" y="122753"/>
            <a:ext cx="1716641" cy="1050482"/>
          </a:xfrm>
          <a:prstGeom prst="rect">
            <a:avLst/>
          </a:prstGeom>
        </p:spPr>
      </p:pic>
    </p:spTree>
    <p:custDataLst>
      <p:tags r:id="rId1"/>
    </p:custDataLst>
    <p:extLst>
      <p:ext uri="{BB962C8B-B14F-4D97-AF65-F5344CB8AC3E}">
        <p14:creationId xmlns:p14="http://schemas.microsoft.com/office/powerpoint/2010/main" val="5465566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312007" y="203740"/>
            <a:ext cx="6459495" cy="343139"/>
          </a:xfrm>
        </p:spPr>
        <p:txBody>
          <a:bodyPr>
            <a:noAutofit/>
          </a:bodyPr>
          <a:lstStyle/>
          <a:p>
            <a:r>
              <a:rPr lang="en-US" sz="3200" b="1" dirty="0">
                <a:cs typeface="Arial" pitchFamily="34" charset="0"/>
              </a:rPr>
              <a:t>Sharps Containers</a:t>
            </a:r>
            <a:endParaRPr lang="en-US" sz="3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5521" y="3139746"/>
            <a:ext cx="937977" cy="125153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615" y="3201353"/>
            <a:ext cx="886982" cy="1099488"/>
          </a:xfrm>
          <a:prstGeom prst="rect">
            <a:avLst/>
          </a:prstGeom>
        </p:spPr>
      </p:pic>
      <p:pic>
        <p:nvPicPr>
          <p:cNvPr id="6" name="Picture 5" descr="Text&#10;&#10;Description automatically generated">
            <a:extLst>
              <a:ext uri="{FF2B5EF4-FFF2-40B4-BE49-F238E27FC236}">
                <a16:creationId xmlns:a16="http://schemas.microsoft.com/office/drawing/2014/main" id="{42305C30-5702-4B6A-8BAF-8EE56BA1877A}"/>
              </a:ext>
            </a:extLst>
          </p:cNvPr>
          <p:cNvPicPr>
            <a:picLocks noChangeAspect="1"/>
          </p:cNvPicPr>
          <p:nvPr/>
        </p:nvPicPr>
        <p:blipFill rotWithShape="1">
          <a:blip r:embed="rId6"/>
          <a:srcRect b="37469"/>
          <a:stretch/>
        </p:blipFill>
        <p:spPr>
          <a:xfrm>
            <a:off x="209913" y="1199394"/>
            <a:ext cx="4491049" cy="3208718"/>
          </a:xfrm>
          <a:prstGeom prst="rect">
            <a:avLst/>
          </a:prstGeom>
        </p:spPr>
      </p:pic>
      <p:pic>
        <p:nvPicPr>
          <p:cNvPr id="11" name="Picture 10" descr="Text&#10;&#10;Description automatically generated">
            <a:extLst>
              <a:ext uri="{FF2B5EF4-FFF2-40B4-BE49-F238E27FC236}">
                <a16:creationId xmlns:a16="http://schemas.microsoft.com/office/drawing/2014/main" id="{BBD31B44-333D-4590-8CFF-859AB74C55F2}"/>
              </a:ext>
            </a:extLst>
          </p:cNvPr>
          <p:cNvPicPr>
            <a:picLocks noChangeAspect="1"/>
          </p:cNvPicPr>
          <p:nvPr/>
        </p:nvPicPr>
        <p:blipFill rotWithShape="1">
          <a:blip r:embed="rId6"/>
          <a:srcRect t="61007"/>
          <a:stretch/>
        </p:blipFill>
        <p:spPr>
          <a:xfrm>
            <a:off x="4377947" y="1199394"/>
            <a:ext cx="4177156" cy="1861032"/>
          </a:xfrm>
          <a:prstGeom prst="rect">
            <a:avLst/>
          </a:prstGeom>
        </p:spPr>
      </p:pic>
    </p:spTree>
    <p:custDataLst>
      <p:tags r:id="rId1"/>
    </p:custDataLst>
    <p:extLst>
      <p:ext uri="{BB962C8B-B14F-4D97-AF65-F5344CB8AC3E}">
        <p14:creationId xmlns:p14="http://schemas.microsoft.com/office/powerpoint/2010/main" val="309217738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49" y="186286"/>
            <a:ext cx="4400551" cy="571500"/>
          </a:xfrm>
        </p:spPr>
        <p:txBody>
          <a:bodyPr/>
          <a:lstStyle/>
          <a:p>
            <a:r>
              <a:rPr lang="en-US" sz="3600" b="1" dirty="0"/>
              <a:t>Slips, Trips, &amp; Falls</a:t>
            </a:r>
          </a:p>
        </p:txBody>
      </p:sp>
      <p:sp>
        <p:nvSpPr>
          <p:cNvPr id="3" name="Content Placeholder 2"/>
          <p:cNvSpPr>
            <a:spLocks noGrp="1"/>
          </p:cNvSpPr>
          <p:nvPr>
            <p:ph idx="1"/>
          </p:nvPr>
        </p:nvSpPr>
        <p:spPr>
          <a:xfrm>
            <a:off x="69126" y="970984"/>
            <a:ext cx="7740652" cy="776719"/>
          </a:xfrm>
        </p:spPr>
        <p:txBody>
          <a:bodyPr>
            <a:noAutofit/>
          </a:bodyPr>
          <a:lstStyle/>
          <a:p>
            <a:pPr>
              <a:spcAft>
                <a:spcPts val="0"/>
              </a:spcAft>
            </a:pPr>
            <a:r>
              <a:rPr lang="en-US" sz="2000" dirty="0"/>
              <a:t>Exposure to wet floors or spills and clutter can lead to Slips, Trips, and Falls causing  potential harm to self/patient or a family member. </a:t>
            </a:r>
            <a:br>
              <a:rPr lang="en-US" sz="2000" dirty="0">
                <a:solidFill>
                  <a:srgbClr val="FF00FF"/>
                </a:solidFill>
              </a:rPr>
            </a:br>
            <a:br>
              <a:rPr lang="en-US" sz="2000" dirty="0">
                <a:solidFill>
                  <a:srgbClr val="FF00FF"/>
                </a:solidFill>
              </a:rPr>
            </a:br>
            <a:br>
              <a:rPr lang="en-US" sz="2000" dirty="0">
                <a:solidFill>
                  <a:srgbClr val="FF00FF"/>
                </a:solidFill>
              </a:rPr>
            </a:br>
            <a:br>
              <a:rPr lang="en-US" sz="2000" dirty="0">
                <a:solidFill>
                  <a:srgbClr val="FF00FF"/>
                </a:solidFill>
              </a:rPr>
            </a:br>
            <a:endParaRPr lang="en-US" sz="2000" dirty="0">
              <a:solidFill>
                <a:srgbClr val="FF00FF"/>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6867" y="0"/>
            <a:ext cx="1397133"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5109" y="3630520"/>
            <a:ext cx="1493044" cy="1083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2" desc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5565916" y="-39704"/>
            <a:ext cx="868292" cy="855769"/>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4208" y="-36274"/>
            <a:ext cx="1312659" cy="854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660DDD2E-B469-4297-8D5C-522B635F7DC6}"/>
              </a:ext>
            </a:extLst>
          </p:cNvPr>
          <p:cNvSpPr txBox="1"/>
          <p:nvPr/>
        </p:nvSpPr>
        <p:spPr>
          <a:xfrm>
            <a:off x="4359814" y="2013423"/>
            <a:ext cx="4626409" cy="2603790"/>
          </a:xfrm>
          <a:prstGeom prst="rect">
            <a:avLst/>
          </a:prstGeom>
          <a:noFill/>
        </p:spPr>
        <p:txBody>
          <a:bodyPr wrap="square" rtlCol="0">
            <a:spAutoFit/>
          </a:bodyPr>
          <a:lstStyle/>
          <a:p>
            <a:pPr marL="228600" indent="-228600">
              <a:lnSpc>
                <a:spcPct val="120000"/>
              </a:lnSpc>
              <a:buClr>
                <a:schemeClr val="accent1"/>
              </a:buClr>
              <a:buFont typeface="Wingdings" panose="05000000000000000000" pitchFamily="2" charset="2"/>
              <a:buChar char="§"/>
            </a:pPr>
            <a:r>
              <a:rPr lang="en-US" sz="1600" dirty="0"/>
              <a:t>Provide adequate lighting especially during night hours.</a:t>
            </a:r>
          </a:p>
          <a:p>
            <a:pPr marL="228600" indent="-228600">
              <a:lnSpc>
                <a:spcPct val="120000"/>
              </a:lnSpc>
              <a:buClr>
                <a:schemeClr val="accent1"/>
              </a:buClr>
              <a:buFont typeface="Wingdings" panose="05000000000000000000" pitchFamily="2" charset="2"/>
              <a:buChar char="§"/>
            </a:pPr>
            <a:r>
              <a:rPr lang="en-US" sz="1600" dirty="0"/>
              <a:t>Do not use stools, chairs, or boxes as substitutes for ladders. </a:t>
            </a:r>
          </a:p>
          <a:p>
            <a:pPr marL="228600" indent="-228600">
              <a:lnSpc>
                <a:spcPct val="120000"/>
              </a:lnSpc>
              <a:buClr>
                <a:schemeClr val="accent1"/>
              </a:buClr>
              <a:buFont typeface="Wingdings" panose="05000000000000000000" pitchFamily="2" charset="2"/>
              <a:buChar char="§"/>
            </a:pPr>
            <a:r>
              <a:rPr lang="en-US" sz="1600" dirty="0"/>
              <a:t>Utilize HCH S.T.O.P.P. Safety Program initiative to prevent  colleague/patient  injuries. </a:t>
            </a:r>
          </a:p>
          <a:p>
            <a:pPr algn="ctr"/>
            <a:r>
              <a:rPr lang="en-US" altLang="en-US" sz="1600" dirty="0"/>
              <a:t>Workplace accidents are preventable when we remember to </a:t>
            </a:r>
            <a:r>
              <a:rPr lang="en-US" altLang="en-US" sz="1600" b="1" dirty="0"/>
              <a:t>Stop, Think, Observe, Prepare and Proceed.</a:t>
            </a:r>
          </a:p>
        </p:txBody>
      </p:sp>
      <p:sp>
        <p:nvSpPr>
          <p:cNvPr id="6" name="TextBox 5">
            <a:extLst>
              <a:ext uri="{FF2B5EF4-FFF2-40B4-BE49-F238E27FC236}">
                <a16:creationId xmlns:a16="http://schemas.microsoft.com/office/drawing/2014/main" id="{8C4F27A0-71FE-4784-AB51-B8FD280AB020}"/>
              </a:ext>
            </a:extLst>
          </p:cNvPr>
          <p:cNvSpPr txBox="1"/>
          <p:nvPr/>
        </p:nvSpPr>
        <p:spPr>
          <a:xfrm>
            <a:off x="58520" y="2100630"/>
            <a:ext cx="4239634" cy="1837939"/>
          </a:xfrm>
          <a:prstGeom prst="rect">
            <a:avLst/>
          </a:prstGeom>
          <a:noFill/>
        </p:spPr>
        <p:txBody>
          <a:bodyPr wrap="square" rtlCol="0">
            <a:spAutoFit/>
          </a:bodyPr>
          <a:lstStyle/>
          <a:p>
            <a:pPr marL="228600" indent="-228600">
              <a:lnSpc>
                <a:spcPct val="120000"/>
              </a:lnSpc>
              <a:buClr>
                <a:schemeClr val="accent1"/>
              </a:buClr>
              <a:buFont typeface="Wingdings" panose="05000000000000000000" pitchFamily="2" charset="2"/>
              <a:buChar char="§"/>
            </a:pPr>
            <a:r>
              <a:rPr lang="en-US" sz="1600" dirty="0"/>
              <a:t>Keep floors clean and dry. </a:t>
            </a:r>
          </a:p>
          <a:p>
            <a:pPr marL="228600" indent="-228600">
              <a:lnSpc>
                <a:spcPct val="120000"/>
              </a:lnSpc>
              <a:buClr>
                <a:schemeClr val="accent1"/>
              </a:buClr>
              <a:buFont typeface="Wingdings" panose="05000000000000000000" pitchFamily="2" charset="2"/>
              <a:buChar char="§"/>
            </a:pPr>
            <a:r>
              <a:rPr lang="en-US" sz="1600" dirty="0"/>
              <a:t>Provide warning signs for wet floor areas.</a:t>
            </a:r>
          </a:p>
          <a:p>
            <a:pPr marL="228600" indent="-228600">
              <a:lnSpc>
                <a:spcPct val="120000"/>
              </a:lnSpc>
              <a:buClr>
                <a:schemeClr val="accent1"/>
              </a:buClr>
              <a:buFont typeface="Wingdings" panose="05000000000000000000" pitchFamily="2" charset="2"/>
              <a:buChar char="§"/>
            </a:pPr>
            <a:r>
              <a:rPr lang="en-US" sz="1600" dirty="0"/>
              <a:t>Keep aisles and passageways clear and in good repair with </a:t>
            </a:r>
            <a:r>
              <a:rPr lang="en-US" sz="1600" i="1" dirty="0"/>
              <a:t>no </a:t>
            </a:r>
            <a:r>
              <a:rPr lang="en-US" sz="1600" dirty="0"/>
              <a:t>obstructions. </a:t>
            </a:r>
          </a:p>
          <a:p>
            <a:pPr marL="228600" indent="-228600">
              <a:lnSpc>
                <a:spcPct val="120000"/>
              </a:lnSpc>
              <a:buClr>
                <a:schemeClr val="accent1"/>
              </a:buClr>
              <a:buFont typeface="Wingdings" panose="05000000000000000000" pitchFamily="2" charset="2"/>
              <a:buChar char="§"/>
            </a:pPr>
            <a:r>
              <a:rPr lang="en-US" sz="1600" dirty="0"/>
              <a:t>Access to exits must remain clear of obstructions at </a:t>
            </a:r>
            <a:r>
              <a:rPr lang="en-US" sz="1600" i="1" dirty="0"/>
              <a:t>all </a:t>
            </a:r>
            <a:r>
              <a:rPr lang="en-US" sz="1600" dirty="0"/>
              <a:t>times.</a:t>
            </a:r>
          </a:p>
        </p:txBody>
      </p:sp>
      <p:sp>
        <p:nvSpPr>
          <p:cNvPr id="11" name="TextBox 10">
            <a:extLst>
              <a:ext uri="{FF2B5EF4-FFF2-40B4-BE49-F238E27FC236}">
                <a16:creationId xmlns:a16="http://schemas.microsoft.com/office/drawing/2014/main" id="{22C5F598-4233-4BFF-89AE-84C6B3055194}"/>
              </a:ext>
            </a:extLst>
          </p:cNvPr>
          <p:cNvSpPr txBox="1"/>
          <p:nvPr/>
        </p:nvSpPr>
        <p:spPr>
          <a:xfrm>
            <a:off x="69126" y="1613635"/>
            <a:ext cx="4480907" cy="427746"/>
          </a:xfrm>
          <a:prstGeom prst="rect">
            <a:avLst/>
          </a:prstGeom>
          <a:noFill/>
        </p:spPr>
        <p:txBody>
          <a:bodyPr wrap="none" rtlCol="0">
            <a:spAutoFit/>
          </a:bodyPr>
          <a:lstStyle/>
          <a:p>
            <a:pPr>
              <a:lnSpc>
                <a:spcPct val="120000"/>
              </a:lnSpc>
            </a:pPr>
            <a:r>
              <a:rPr lang="en-US" sz="2000" u="sng" dirty="0"/>
              <a:t>Recommended Good Work Practices:</a:t>
            </a:r>
          </a:p>
        </p:txBody>
      </p:sp>
    </p:spTree>
    <p:custDataLst>
      <p:tags r:id="rId1"/>
    </p:custDataLst>
    <p:extLst>
      <p:ext uri="{BB962C8B-B14F-4D97-AF65-F5344CB8AC3E}">
        <p14:creationId xmlns:p14="http://schemas.microsoft.com/office/powerpoint/2010/main" val="9634711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11584" y="139356"/>
            <a:ext cx="8712977" cy="436099"/>
          </a:xfrm>
        </p:spPr>
        <p:txBody>
          <a:bodyPr>
            <a:noAutofit/>
          </a:bodyPr>
          <a:lstStyle/>
          <a:p>
            <a:pPr>
              <a:defRPr/>
            </a:pPr>
            <a:r>
              <a:rPr lang="en-US" altLang="en-US" sz="3200" b="1" dirty="0">
                <a:solidFill>
                  <a:schemeClr val="tx2">
                    <a:satMod val="130000"/>
                  </a:schemeClr>
                </a:solidFill>
                <a:latin typeface="Calibri" pitchFamily="34" charset="0"/>
              </a:rPr>
              <a:t>Trinity Health Employee Incident Reporting (THEIR)</a:t>
            </a:r>
          </a:p>
        </p:txBody>
      </p:sp>
      <p:sp>
        <p:nvSpPr>
          <p:cNvPr id="472067" name="Rectangle 3"/>
          <p:cNvSpPr>
            <a:spLocks noGrp="1" noChangeArrowheads="1"/>
          </p:cNvSpPr>
          <p:nvPr>
            <p:ph sz="half" idx="1"/>
          </p:nvPr>
        </p:nvSpPr>
        <p:spPr>
          <a:xfrm>
            <a:off x="211584" y="1237684"/>
            <a:ext cx="8411049" cy="2210932"/>
          </a:xfrm>
        </p:spPr>
        <p:txBody>
          <a:bodyPr>
            <a:noAutofit/>
          </a:bodyPr>
          <a:lstStyle/>
          <a:p>
            <a:pPr marL="288925" indent="-228600">
              <a:lnSpc>
                <a:spcPct val="90000"/>
              </a:lnSpc>
              <a:spcAft>
                <a:spcPts val="0"/>
              </a:spcAft>
              <a:buClr>
                <a:schemeClr val="accent1"/>
              </a:buClr>
              <a:buFont typeface="Wingdings" panose="05000000000000000000" pitchFamily="2" charset="2"/>
              <a:buChar char="§"/>
              <a:defRPr/>
            </a:pPr>
            <a:r>
              <a:rPr lang="en-US" altLang="en-US" sz="2400" dirty="0">
                <a:latin typeface="Arial" panose="020B0604020202020204" pitchFamily="34" charset="0"/>
                <a:cs typeface="Arial" panose="020B0604020202020204" pitchFamily="34" charset="0"/>
              </a:rPr>
              <a:t>All colleague injuries are to be reported to the T.H.E.I.R. system.</a:t>
            </a:r>
          </a:p>
          <a:p>
            <a:pPr marL="288925" indent="-228600">
              <a:lnSpc>
                <a:spcPct val="90000"/>
              </a:lnSpc>
              <a:spcAft>
                <a:spcPts val="0"/>
              </a:spcAft>
              <a:buClr>
                <a:schemeClr val="accent1"/>
              </a:buClr>
              <a:buFont typeface="Wingdings" panose="05000000000000000000" pitchFamily="2" charset="2"/>
              <a:buChar char="§"/>
              <a:defRPr/>
            </a:pPr>
            <a:r>
              <a:rPr lang="en-US" altLang="en-US" sz="2400" dirty="0">
                <a:latin typeface="Calibri" pitchFamily="34" charset="0"/>
              </a:rPr>
              <a:t>Complete on-line </a:t>
            </a:r>
            <a:r>
              <a:rPr lang="en-US" altLang="en-US" sz="2400" b="1" dirty="0"/>
              <a:t>THEIR</a:t>
            </a:r>
            <a:r>
              <a:rPr lang="en-US" altLang="en-US" sz="2400" dirty="0">
                <a:latin typeface="Calibri" pitchFamily="34" charset="0"/>
              </a:rPr>
              <a:t> report within 24 hours</a:t>
            </a:r>
          </a:p>
          <a:p>
            <a:pPr marL="288925" indent="-228600">
              <a:lnSpc>
                <a:spcPct val="90000"/>
              </a:lnSpc>
              <a:spcAft>
                <a:spcPts val="0"/>
              </a:spcAft>
              <a:buClr>
                <a:schemeClr val="accent1"/>
              </a:buClr>
              <a:buFont typeface="Wingdings" panose="05000000000000000000" pitchFamily="2" charset="2"/>
              <a:buChar char="§"/>
              <a:defRPr/>
            </a:pPr>
            <a:r>
              <a:rPr lang="en-US" sz="2400" dirty="0"/>
              <a:t>To find the form:</a:t>
            </a:r>
          </a:p>
          <a:p>
            <a:pPr marL="60325">
              <a:lnSpc>
                <a:spcPct val="90000"/>
              </a:lnSpc>
              <a:spcAft>
                <a:spcPts val="0"/>
              </a:spcAft>
              <a:buClr>
                <a:schemeClr val="accent1"/>
              </a:buClr>
              <a:defRPr/>
            </a:pPr>
            <a:r>
              <a:rPr lang="en-US" sz="2000" dirty="0">
                <a:solidFill>
                  <a:srgbClr val="FF00FF"/>
                </a:solidFill>
              </a:rPr>
              <a:t>	</a:t>
            </a:r>
            <a:r>
              <a:rPr lang="en-US" sz="2000" dirty="0"/>
              <a:t>From the </a:t>
            </a:r>
            <a:r>
              <a:rPr lang="en-US" sz="2000" b="1" dirty="0"/>
              <a:t>ZENworks</a:t>
            </a:r>
            <a:r>
              <a:rPr lang="en-US" sz="2000" dirty="0"/>
              <a:t> window, click on the </a:t>
            </a:r>
            <a:r>
              <a:rPr lang="en-US" sz="2000" b="1" dirty="0"/>
              <a:t>TH Work-Related Incident</a:t>
            </a:r>
          </a:p>
          <a:p>
            <a:pPr marL="60325">
              <a:lnSpc>
                <a:spcPct val="90000"/>
              </a:lnSpc>
              <a:spcAft>
                <a:spcPts val="0"/>
              </a:spcAft>
              <a:buClr>
                <a:schemeClr val="accent1"/>
              </a:buClr>
              <a:defRPr/>
            </a:pPr>
            <a:r>
              <a:rPr lang="en-US" sz="2000" b="1" dirty="0"/>
              <a:t>      Reporting icon. </a:t>
            </a:r>
          </a:p>
          <a:p>
            <a:pPr>
              <a:spcAft>
                <a:spcPts val="0"/>
              </a:spcAft>
            </a:pPr>
            <a:r>
              <a:rPr lang="en-US" altLang="en-US" sz="2000" dirty="0">
                <a:solidFill>
                  <a:srgbClr val="FF00FF"/>
                </a:solidFill>
              </a:rPr>
              <a:t>	</a:t>
            </a:r>
            <a:endParaRPr lang="en-US" altLang="en-US" sz="2000" dirty="0">
              <a:solidFill>
                <a:srgbClr val="FF00FF"/>
              </a:solidFill>
              <a:latin typeface="Calibri" pitchFamily="34" charset="0"/>
            </a:endParaRPr>
          </a:p>
          <a:p>
            <a:pPr marL="274320" indent="-212598">
              <a:lnSpc>
                <a:spcPct val="90000"/>
              </a:lnSpc>
              <a:spcAft>
                <a:spcPts val="0"/>
              </a:spcAft>
              <a:buFont typeface="Wingdings 2"/>
              <a:buChar char=""/>
              <a:defRPr/>
            </a:pPr>
            <a:endParaRPr lang="en-US" altLang="en-US" sz="2000" dirty="0">
              <a:latin typeface="Calibri" pitchFamily="34" charset="0"/>
            </a:endParaRPr>
          </a:p>
          <a:p>
            <a:pPr marL="61722">
              <a:lnSpc>
                <a:spcPct val="90000"/>
              </a:lnSpc>
              <a:spcAft>
                <a:spcPts val="0"/>
              </a:spcAft>
              <a:defRPr/>
            </a:pPr>
            <a:endParaRPr lang="en-US" altLang="en-US" sz="2000" i="1" dirty="0">
              <a:latin typeface="Calibri" pitchFamily="34" charset="0"/>
            </a:endParaRPr>
          </a:p>
        </p:txBody>
      </p:sp>
      <p:pic>
        <p:nvPicPr>
          <p:cNvPr id="5" name="Picture 4" descr="Text&#10;&#10;Description automatically generated">
            <a:extLst>
              <a:ext uri="{FF2B5EF4-FFF2-40B4-BE49-F238E27FC236}">
                <a16:creationId xmlns:a16="http://schemas.microsoft.com/office/drawing/2014/main" id="{26BC5595-C92D-4593-99E3-EB69B9E33A95}"/>
              </a:ext>
            </a:extLst>
          </p:cNvPr>
          <p:cNvPicPr>
            <a:picLocks noChangeAspect="1"/>
          </p:cNvPicPr>
          <p:nvPr/>
        </p:nvPicPr>
        <p:blipFill>
          <a:blip r:embed="rId4"/>
          <a:stretch>
            <a:fillRect/>
          </a:stretch>
        </p:blipFill>
        <p:spPr>
          <a:xfrm>
            <a:off x="2730335" y="3077769"/>
            <a:ext cx="839034" cy="1433350"/>
          </a:xfrm>
          <a:prstGeom prst="rect">
            <a:avLst/>
          </a:prstGeom>
        </p:spPr>
      </p:pic>
    </p:spTree>
    <p:custDataLst>
      <p:tags r:id="rId1"/>
    </p:custDataLst>
    <p:extLst>
      <p:ext uri="{BB962C8B-B14F-4D97-AF65-F5344CB8AC3E}">
        <p14:creationId xmlns:p14="http://schemas.microsoft.com/office/powerpoint/2010/main" val="22102483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885950" y="2093474"/>
            <a:ext cx="4745520" cy="597876"/>
          </a:xfrm>
        </p:spPr>
        <p:txBody>
          <a:bodyPr/>
          <a:lstStyle/>
          <a:p>
            <a:pPr algn="ctr"/>
            <a:r>
              <a:rPr lang="en-US" sz="3600" b="1" dirty="0"/>
              <a:t>Infection Control</a:t>
            </a:r>
          </a:p>
        </p:txBody>
      </p:sp>
      <p:pic>
        <p:nvPicPr>
          <p:cNvPr id="4" name="Picture 3">
            <a:extLst>
              <a:ext uri="{FF2B5EF4-FFF2-40B4-BE49-F238E27FC236}">
                <a16:creationId xmlns:a16="http://schemas.microsoft.com/office/drawing/2014/main" id="{1F80966D-395F-4AC3-B4C6-8DCCECCED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5950" y="2691350"/>
            <a:ext cx="4745520" cy="982200"/>
          </a:xfrm>
          <a:prstGeom prst="rect">
            <a:avLst/>
          </a:prstGeom>
        </p:spPr>
      </p:pic>
    </p:spTree>
    <p:custDataLst>
      <p:tags r:id="rId1"/>
    </p:custDataLst>
    <p:extLst>
      <p:ext uri="{BB962C8B-B14F-4D97-AF65-F5344CB8AC3E}">
        <p14:creationId xmlns:p14="http://schemas.microsoft.com/office/powerpoint/2010/main" val="151761308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5BCF21EE-E99B-468A-A3BB-BCB41029136F}"/>
              </a:ext>
            </a:extLst>
          </p:cNvPr>
          <p:cNvPicPr>
            <a:picLocks noGrp="1" noChangeAspect="1"/>
          </p:cNvPicPr>
          <p:nvPr>
            <p:ph sz="half" idx="2"/>
          </p:nvPr>
        </p:nvPicPr>
        <p:blipFill>
          <a:blip r:embed="rId4"/>
          <a:stretch>
            <a:fillRect/>
          </a:stretch>
        </p:blipFill>
        <p:spPr>
          <a:xfrm>
            <a:off x="1099220" y="3156029"/>
            <a:ext cx="6945560" cy="1813220"/>
          </a:xfrm>
          <a:prstGeom prst="rect">
            <a:avLst/>
          </a:prstGeom>
        </p:spPr>
      </p:pic>
      <p:sp>
        <p:nvSpPr>
          <p:cNvPr id="7" name="Title 6">
            <a:extLst>
              <a:ext uri="{FF2B5EF4-FFF2-40B4-BE49-F238E27FC236}">
                <a16:creationId xmlns:a16="http://schemas.microsoft.com/office/drawing/2014/main" id="{191A7344-AEAC-40F8-B223-4926B71A28A9}"/>
              </a:ext>
            </a:extLst>
          </p:cNvPr>
          <p:cNvSpPr>
            <a:spLocks noGrp="1"/>
          </p:cNvSpPr>
          <p:nvPr>
            <p:ph type="title"/>
          </p:nvPr>
        </p:nvSpPr>
        <p:spPr>
          <a:xfrm>
            <a:off x="242389" y="128401"/>
            <a:ext cx="7992406" cy="458074"/>
          </a:xfrm>
        </p:spPr>
        <p:txBody>
          <a:bodyPr/>
          <a:lstStyle/>
          <a:p>
            <a:r>
              <a:rPr lang="en-US" sz="3200" b="1" dirty="0"/>
              <a:t>5 Moments of Hand Hygiene </a:t>
            </a:r>
          </a:p>
        </p:txBody>
      </p:sp>
      <p:pic>
        <p:nvPicPr>
          <p:cNvPr id="11" name="Content Placeholder 10">
            <a:extLst>
              <a:ext uri="{FF2B5EF4-FFF2-40B4-BE49-F238E27FC236}">
                <a16:creationId xmlns:a16="http://schemas.microsoft.com/office/drawing/2014/main" id="{1572B3AE-CF30-4424-AAAE-02400F973D0C}"/>
              </a:ext>
            </a:extLst>
          </p:cNvPr>
          <p:cNvPicPr>
            <a:picLocks noGrp="1" noChangeAspect="1"/>
          </p:cNvPicPr>
          <p:nvPr>
            <p:ph sz="half" idx="1"/>
          </p:nvPr>
        </p:nvPicPr>
        <p:blipFill>
          <a:blip r:embed="rId5"/>
          <a:stretch>
            <a:fillRect/>
          </a:stretch>
        </p:blipFill>
        <p:spPr>
          <a:xfrm>
            <a:off x="2580600" y="727329"/>
            <a:ext cx="3578266" cy="2520284"/>
          </a:xfrm>
          <a:prstGeom prst="rect">
            <a:avLst/>
          </a:prstGeom>
        </p:spPr>
      </p:pic>
      <p:sp>
        <p:nvSpPr>
          <p:cNvPr id="6" name="TextBox 5">
            <a:extLst>
              <a:ext uri="{FF2B5EF4-FFF2-40B4-BE49-F238E27FC236}">
                <a16:creationId xmlns:a16="http://schemas.microsoft.com/office/drawing/2014/main" id="{66311ACF-00A9-4293-98DE-025CE3856008}"/>
              </a:ext>
            </a:extLst>
          </p:cNvPr>
          <p:cNvSpPr txBox="1"/>
          <p:nvPr/>
        </p:nvSpPr>
        <p:spPr>
          <a:xfrm>
            <a:off x="2280188" y="2236944"/>
            <a:ext cx="4575874" cy="369332"/>
          </a:xfrm>
          <a:prstGeom prst="rect">
            <a:avLst/>
          </a:prstGeom>
          <a:noFill/>
        </p:spPr>
        <p:txBody>
          <a:bodyPr wrap="square">
            <a:spAutoFit/>
          </a:bodyPr>
          <a:lstStyle/>
          <a:p>
            <a:r>
              <a:rPr lang="en-US" sz="1800" b="1" dirty="0"/>
              <a:t>Moments of Hand Hygiene </a:t>
            </a:r>
            <a:endParaRPr lang="en-US" dirty="0"/>
          </a:p>
        </p:txBody>
      </p:sp>
    </p:spTree>
    <p:custDataLst>
      <p:tags r:id="rId1"/>
    </p:custDataLst>
    <p:extLst>
      <p:ext uri="{BB962C8B-B14F-4D97-AF65-F5344CB8AC3E}">
        <p14:creationId xmlns:p14="http://schemas.microsoft.com/office/powerpoint/2010/main" val="15314858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C1232-A01A-4315-AA00-4D4151CE3B67}"/>
              </a:ext>
            </a:extLst>
          </p:cNvPr>
          <p:cNvSpPr>
            <a:spLocks noGrp="1"/>
          </p:cNvSpPr>
          <p:nvPr>
            <p:ph type="title"/>
          </p:nvPr>
        </p:nvSpPr>
        <p:spPr/>
        <p:txBody>
          <a:bodyPr/>
          <a:lstStyle/>
          <a:p>
            <a:r>
              <a:rPr lang="en-US" sz="2800" b="1"/>
              <a:t>5 Moments of Hand Hygiene </a:t>
            </a:r>
            <a:endParaRPr lang="en-US" dirty="0"/>
          </a:p>
        </p:txBody>
      </p:sp>
      <p:pic>
        <p:nvPicPr>
          <p:cNvPr id="5" name="Content Placeholder 10">
            <a:extLst>
              <a:ext uri="{FF2B5EF4-FFF2-40B4-BE49-F238E27FC236}">
                <a16:creationId xmlns:a16="http://schemas.microsoft.com/office/drawing/2014/main" id="{D2A8CF5B-6863-4141-AB06-7997E748EB51}"/>
              </a:ext>
            </a:extLst>
          </p:cNvPr>
          <p:cNvPicPr>
            <a:picLocks noGrp="1" noChangeAspect="1"/>
          </p:cNvPicPr>
          <p:nvPr>
            <p:ph sz="half" idx="1"/>
          </p:nvPr>
        </p:nvPicPr>
        <p:blipFill>
          <a:blip r:embed="rId4"/>
          <a:stretch>
            <a:fillRect/>
          </a:stretch>
        </p:blipFill>
        <p:spPr>
          <a:xfrm>
            <a:off x="78653" y="1116623"/>
            <a:ext cx="4547321" cy="3202820"/>
          </a:xfrm>
          <a:prstGeom prst="rect">
            <a:avLst/>
          </a:prstGeom>
        </p:spPr>
      </p:pic>
      <p:sp>
        <p:nvSpPr>
          <p:cNvPr id="6" name="Content Placeholder 5">
            <a:extLst>
              <a:ext uri="{FF2B5EF4-FFF2-40B4-BE49-F238E27FC236}">
                <a16:creationId xmlns:a16="http://schemas.microsoft.com/office/drawing/2014/main" id="{99C04D24-6293-47F9-9E92-34857F86CBA8}"/>
              </a:ext>
            </a:extLst>
          </p:cNvPr>
          <p:cNvSpPr txBox="1">
            <a:spLocks noGrp="1"/>
          </p:cNvSpPr>
          <p:nvPr>
            <p:ph sz="half" idx="2"/>
          </p:nvPr>
        </p:nvSpPr>
        <p:spPr>
          <a:xfrm>
            <a:off x="4786313" y="1200150"/>
            <a:ext cx="4038600" cy="702756"/>
          </a:xfrm>
          <a:prstGeom prst="rect">
            <a:avLst/>
          </a:prstGeom>
          <a:noFill/>
        </p:spPr>
        <p:txBody>
          <a:bodyPr wrap="square">
            <a:spAutoFit/>
          </a:bodyPr>
          <a:lstStyle/>
          <a:p>
            <a:r>
              <a:rPr lang="en-US" sz="1800" b="1" dirty="0"/>
              <a:t>Moments of Hand Hygiene</a:t>
            </a:r>
          </a:p>
          <a:p>
            <a:r>
              <a:rPr lang="en-US" sz="1800" b="1" dirty="0"/>
              <a:t> </a:t>
            </a:r>
            <a:endParaRPr lang="en-US" dirty="0"/>
          </a:p>
        </p:txBody>
      </p:sp>
      <p:pic>
        <p:nvPicPr>
          <p:cNvPr id="7" name="Content Placeholder 11">
            <a:extLst>
              <a:ext uri="{FF2B5EF4-FFF2-40B4-BE49-F238E27FC236}">
                <a16:creationId xmlns:a16="http://schemas.microsoft.com/office/drawing/2014/main" id="{0B4510D8-674A-4D9F-AC88-B6D2EF7FD637}"/>
              </a:ext>
            </a:extLst>
          </p:cNvPr>
          <p:cNvPicPr>
            <a:picLocks noChangeAspect="1"/>
          </p:cNvPicPr>
          <p:nvPr/>
        </p:nvPicPr>
        <p:blipFill>
          <a:blip r:embed="rId5"/>
          <a:stretch>
            <a:fillRect/>
          </a:stretch>
        </p:blipFill>
        <p:spPr>
          <a:xfrm>
            <a:off x="4572000" y="1511085"/>
            <a:ext cx="4547320" cy="2808358"/>
          </a:xfrm>
          <a:prstGeom prst="rect">
            <a:avLst/>
          </a:prstGeom>
        </p:spPr>
      </p:pic>
    </p:spTree>
    <p:custDataLst>
      <p:tags r:id="rId1"/>
    </p:custDataLst>
    <p:extLst>
      <p:ext uri="{BB962C8B-B14F-4D97-AF65-F5344CB8AC3E}">
        <p14:creationId xmlns:p14="http://schemas.microsoft.com/office/powerpoint/2010/main" val="28028802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387348" y="116413"/>
            <a:ext cx="4308220" cy="514350"/>
          </a:xfrm>
        </p:spPr>
        <p:txBody>
          <a:bodyPr>
            <a:noAutofit/>
          </a:bodyPr>
          <a:lstStyle/>
          <a:p>
            <a:r>
              <a:rPr lang="en-US" sz="3600" b="1" cap="none" dirty="0"/>
              <a:t>Hand Hygiene</a:t>
            </a:r>
          </a:p>
        </p:txBody>
      </p:sp>
      <p:sp>
        <p:nvSpPr>
          <p:cNvPr id="198659" name="Rectangle 3"/>
          <p:cNvSpPr>
            <a:spLocks noGrp="1" noChangeArrowheads="1"/>
          </p:cNvSpPr>
          <p:nvPr>
            <p:ph idx="1"/>
          </p:nvPr>
        </p:nvSpPr>
        <p:spPr>
          <a:xfrm>
            <a:off x="272165" y="2391807"/>
            <a:ext cx="6655894" cy="2642233"/>
          </a:xfrm>
        </p:spPr>
        <p:txBody>
          <a:bodyPr>
            <a:normAutofit/>
          </a:bodyPr>
          <a:lstStyle/>
          <a:p>
            <a:pPr>
              <a:lnSpc>
                <a:spcPct val="90000"/>
              </a:lnSpc>
            </a:pPr>
            <a:endParaRPr lang="en-US" sz="1800" dirty="0">
              <a:solidFill>
                <a:schemeClr val="tx1"/>
              </a:solidFill>
              <a:latin typeface="+mn-lt"/>
              <a:cs typeface="Arial" pitchFamily="34" charset="0"/>
            </a:endParaRPr>
          </a:p>
          <a:p>
            <a:pPr>
              <a:lnSpc>
                <a:spcPct val="90000"/>
              </a:lnSpc>
            </a:pPr>
            <a:r>
              <a:rPr lang="en-US" sz="2000" dirty="0">
                <a:solidFill>
                  <a:schemeClr val="tx1"/>
                </a:solidFill>
                <a:latin typeface="+mn-lt"/>
                <a:cs typeface="Arial" pitchFamily="34" charset="0"/>
              </a:rPr>
              <a:t>Hands should be disinfected:</a:t>
            </a:r>
          </a:p>
          <a:p>
            <a:pPr marL="228600" indent="-228600">
              <a:spcAft>
                <a:spcPts val="0"/>
              </a:spcAft>
              <a:buClr>
                <a:schemeClr val="accent1"/>
              </a:buClr>
              <a:buFont typeface="Wingdings" panose="05000000000000000000" pitchFamily="2" charset="2"/>
              <a:buChar char="§"/>
            </a:pPr>
            <a:r>
              <a:rPr lang="en-US" sz="1800" dirty="0">
                <a:solidFill>
                  <a:schemeClr val="tx1"/>
                </a:solidFill>
                <a:latin typeface="+mn-lt"/>
                <a:cs typeface="Arial" pitchFamily="34" charset="0"/>
              </a:rPr>
              <a:t>Scrub hands for at least </a:t>
            </a:r>
            <a:r>
              <a:rPr lang="en-US" sz="1800" b="1" u="sng" dirty="0">
                <a:solidFill>
                  <a:schemeClr val="tx1"/>
                </a:solidFill>
                <a:latin typeface="+mn-lt"/>
                <a:cs typeface="Arial" pitchFamily="34" charset="0"/>
              </a:rPr>
              <a:t>20 seconds</a:t>
            </a:r>
          </a:p>
          <a:p>
            <a:pPr marL="228600" indent="-228600">
              <a:spcAft>
                <a:spcPts val="0"/>
              </a:spcAft>
              <a:buClr>
                <a:schemeClr val="accent1"/>
              </a:buClr>
              <a:buFont typeface="Wingdings" panose="05000000000000000000" pitchFamily="2" charset="2"/>
              <a:buChar char="§"/>
            </a:pPr>
            <a:r>
              <a:rPr lang="en-US" sz="1800" b="1" dirty="0">
                <a:solidFill>
                  <a:schemeClr val="tx1"/>
                </a:solidFill>
                <a:latin typeface="+mn-lt"/>
                <a:cs typeface="Arial" pitchFamily="34" charset="0"/>
              </a:rPr>
              <a:t>No </a:t>
            </a:r>
            <a:r>
              <a:rPr lang="en-US" sz="1800" dirty="0">
                <a:solidFill>
                  <a:schemeClr val="tx1"/>
                </a:solidFill>
                <a:latin typeface="+mn-lt"/>
                <a:cs typeface="Arial" pitchFamily="34" charset="0"/>
              </a:rPr>
              <a:t>artificial nails, tips, gels, etc.</a:t>
            </a:r>
            <a:endParaRPr lang="en-US" sz="1500" dirty="0">
              <a:solidFill>
                <a:schemeClr val="tx1"/>
              </a:solidFill>
              <a:latin typeface="+mn-lt"/>
              <a:cs typeface="Arial" pitchFamily="34" charset="0"/>
            </a:endParaRPr>
          </a:p>
          <a:p>
            <a:pPr marL="228600" indent="-228600">
              <a:spcAft>
                <a:spcPts val="0"/>
              </a:spcAft>
              <a:buClr>
                <a:schemeClr val="accent1"/>
              </a:buClr>
              <a:buFont typeface="Wingdings" panose="05000000000000000000" pitchFamily="2" charset="2"/>
              <a:buChar char="§"/>
            </a:pPr>
            <a:r>
              <a:rPr lang="en-US" sz="1800" dirty="0">
                <a:solidFill>
                  <a:schemeClr val="tx1"/>
                </a:solidFill>
                <a:latin typeface="+mn-lt"/>
                <a:cs typeface="Arial" pitchFamily="34" charset="0"/>
              </a:rPr>
              <a:t>Gloves should be used when touching blood, body fluids, etc. </a:t>
            </a:r>
          </a:p>
          <a:p>
            <a:pPr marL="228600" indent="-228600">
              <a:spcAft>
                <a:spcPts val="0"/>
              </a:spcAft>
              <a:buClr>
                <a:schemeClr val="accent1"/>
              </a:buClr>
              <a:buFont typeface="Wingdings" panose="05000000000000000000" pitchFamily="2" charset="2"/>
              <a:buChar char="§"/>
            </a:pPr>
            <a:r>
              <a:rPr lang="en-US" sz="1800" dirty="0">
                <a:solidFill>
                  <a:schemeClr val="tx1"/>
                </a:solidFill>
                <a:latin typeface="+mn-lt"/>
                <a:cs typeface="Arial" pitchFamily="34" charset="0"/>
              </a:rPr>
              <a:t>Remove gloves and perform hand hygiene following any contact previously stated above</a:t>
            </a:r>
          </a:p>
        </p:txBody>
      </p:sp>
      <p:sp>
        <p:nvSpPr>
          <p:cNvPr id="2" name="Rectangle 1"/>
          <p:cNvSpPr/>
          <p:nvPr/>
        </p:nvSpPr>
        <p:spPr>
          <a:xfrm>
            <a:off x="272165" y="956604"/>
            <a:ext cx="7178027" cy="1908215"/>
          </a:xfrm>
          <a:prstGeom prst="rect">
            <a:avLst/>
          </a:prstGeom>
        </p:spPr>
        <p:txBody>
          <a:bodyPr wrap="square">
            <a:spAutoFit/>
          </a:bodyPr>
          <a:lstStyle/>
          <a:p>
            <a:pPr>
              <a:buFontTx/>
              <a:buNone/>
            </a:pPr>
            <a:r>
              <a:rPr lang="en-US" sz="2000" dirty="0"/>
              <a:t>Proper Hand Hygiene is the </a:t>
            </a:r>
            <a:r>
              <a:rPr lang="en-US" sz="2000" u="sng" dirty="0"/>
              <a:t>single</a:t>
            </a:r>
            <a:r>
              <a:rPr lang="en-US" sz="2000" dirty="0"/>
              <a:t> most important factor for preventing Hospital Acquired Infections (HAI).</a:t>
            </a:r>
          </a:p>
          <a:p>
            <a:r>
              <a:rPr lang="en-US" sz="2000" dirty="0"/>
              <a:t>Hand hygiene procedures include the use of alcohol-based hand rubs (containing </a:t>
            </a:r>
            <a:r>
              <a:rPr lang="en-US" sz="2000" b="1" dirty="0"/>
              <a:t>60%–95% alcohol</a:t>
            </a:r>
            <a:r>
              <a:rPr lang="en-US" sz="2000" dirty="0"/>
              <a:t>) and </a:t>
            </a:r>
            <a:r>
              <a:rPr lang="en-US" sz="2000" b="1" dirty="0"/>
              <a:t>hand washing with soap and water. </a:t>
            </a:r>
          </a:p>
          <a:p>
            <a:pPr>
              <a:buFontTx/>
              <a:buNone/>
            </a:pPr>
            <a:endParaRPr lang="en-US" dirty="0"/>
          </a:p>
        </p:txBody>
      </p:sp>
      <p:pic>
        <p:nvPicPr>
          <p:cNvPr id="3" name="Picture 2">
            <a:extLst>
              <a:ext uri="{FF2B5EF4-FFF2-40B4-BE49-F238E27FC236}">
                <a16:creationId xmlns:a16="http://schemas.microsoft.com/office/drawing/2014/main" id="{13CFE664-6E60-472C-B3A0-86BC5C739A4A}"/>
              </a:ext>
            </a:extLst>
          </p:cNvPr>
          <p:cNvPicPr>
            <a:picLocks noChangeAspect="1"/>
          </p:cNvPicPr>
          <p:nvPr/>
        </p:nvPicPr>
        <p:blipFill>
          <a:blip r:embed="rId4"/>
          <a:stretch>
            <a:fillRect/>
          </a:stretch>
        </p:blipFill>
        <p:spPr>
          <a:xfrm>
            <a:off x="7450193" y="2571750"/>
            <a:ext cx="1421639" cy="1861136"/>
          </a:xfrm>
          <a:prstGeom prst="rect">
            <a:avLst/>
          </a:prstGeom>
        </p:spPr>
      </p:pic>
      <p:pic>
        <p:nvPicPr>
          <p:cNvPr id="8" name="Picture 7">
            <a:extLst>
              <a:ext uri="{FF2B5EF4-FFF2-40B4-BE49-F238E27FC236}">
                <a16:creationId xmlns:a16="http://schemas.microsoft.com/office/drawing/2014/main" id="{DD176ADC-8E18-4CAA-88E3-D3650C298041}"/>
              </a:ext>
            </a:extLst>
          </p:cNvPr>
          <p:cNvPicPr>
            <a:picLocks noChangeAspect="1"/>
          </p:cNvPicPr>
          <p:nvPr/>
        </p:nvPicPr>
        <p:blipFill>
          <a:blip r:embed="rId5"/>
          <a:stretch>
            <a:fillRect/>
          </a:stretch>
        </p:blipFill>
        <p:spPr>
          <a:xfrm>
            <a:off x="7465574" y="966394"/>
            <a:ext cx="1406258" cy="1494150"/>
          </a:xfrm>
          <a:prstGeom prst="rect">
            <a:avLst/>
          </a:prstGeom>
        </p:spPr>
      </p:pic>
    </p:spTree>
    <p:custDataLst>
      <p:tags r:id="rId1"/>
    </p:custDataLst>
    <p:extLst>
      <p:ext uri="{BB962C8B-B14F-4D97-AF65-F5344CB8AC3E}">
        <p14:creationId xmlns:p14="http://schemas.microsoft.com/office/powerpoint/2010/main" val="260257714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D17C01-A7BF-4B41-9B8B-68A08EF24C29}"/>
              </a:ext>
            </a:extLst>
          </p:cNvPr>
          <p:cNvSpPr>
            <a:spLocks noGrp="1"/>
          </p:cNvSpPr>
          <p:nvPr>
            <p:ph sz="quarter" idx="12"/>
          </p:nvPr>
        </p:nvSpPr>
        <p:spPr>
          <a:xfrm>
            <a:off x="337725" y="1058638"/>
            <a:ext cx="7958030" cy="3254620"/>
          </a:xfrm>
        </p:spPr>
        <p:txBody>
          <a:bodyPr>
            <a:normAutofit fontScale="77500" lnSpcReduction="20000"/>
          </a:bodyPr>
          <a:lstStyle/>
          <a:p>
            <a:r>
              <a:rPr lang="en-US" b="1" dirty="0"/>
              <a:t>Wash your hands often</a:t>
            </a:r>
          </a:p>
          <a:p>
            <a:r>
              <a:rPr lang="en-US" dirty="0">
                <a:solidFill>
                  <a:schemeClr val="tx1"/>
                </a:solidFill>
                <a:hlinkClick r:id="rId4">
                  <a:extLst>
                    <a:ext uri="{A12FA001-AC4F-418D-AE19-62706E023703}">
                      <ahyp:hlinkClr xmlns:ahyp="http://schemas.microsoft.com/office/drawing/2018/hyperlinkcolor" val="tx"/>
                    </a:ext>
                  </a:extLst>
                </a:hlinkClick>
              </a:rPr>
              <a:t>Wash your hands</a:t>
            </a:r>
            <a:r>
              <a:rPr lang="en-US" dirty="0">
                <a:solidFill>
                  <a:schemeClr val="tx1"/>
                </a:solidFill>
              </a:rPr>
              <a:t> </a:t>
            </a:r>
            <a:r>
              <a:rPr lang="en-US" dirty="0"/>
              <a:t>often with soap and water for at least </a:t>
            </a:r>
            <a:r>
              <a:rPr lang="en-US" b="1" dirty="0"/>
              <a:t>20</a:t>
            </a:r>
            <a:r>
              <a:rPr lang="en-US" dirty="0"/>
              <a:t> seconds especially after you have been in a public place, or after blowing your nose, coughing, or sneezing.</a:t>
            </a:r>
          </a:p>
          <a:p>
            <a:r>
              <a:rPr lang="en-US" dirty="0"/>
              <a:t>If soap and water are not readily available, </a:t>
            </a:r>
            <a:r>
              <a:rPr lang="en-US" b="1" dirty="0"/>
              <a:t>use a hand sanitizer that contains at least 60% alcohol</a:t>
            </a:r>
            <a:r>
              <a:rPr lang="en-US" dirty="0"/>
              <a:t>. Cover all surfaces of your hands and rub them together until they feel dry.</a:t>
            </a:r>
          </a:p>
          <a:p>
            <a:r>
              <a:rPr lang="en-US" b="1" dirty="0"/>
              <a:t>Avoid touching</a:t>
            </a:r>
            <a:r>
              <a:rPr lang="en-US" dirty="0"/>
              <a:t> </a:t>
            </a:r>
            <a:r>
              <a:rPr lang="en-US" b="1" dirty="0"/>
              <a:t>your eyes, nose, and mouth</a:t>
            </a:r>
            <a:r>
              <a:rPr lang="en-US" dirty="0"/>
              <a:t> with unwashed hands.</a:t>
            </a:r>
          </a:p>
          <a:p>
            <a:endParaRPr lang="en-US" dirty="0"/>
          </a:p>
        </p:txBody>
      </p:sp>
      <p:sp>
        <p:nvSpPr>
          <p:cNvPr id="5" name="Title 4">
            <a:extLst>
              <a:ext uri="{FF2B5EF4-FFF2-40B4-BE49-F238E27FC236}">
                <a16:creationId xmlns:a16="http://schemas.microsoft.com/office/drawing/2014/main" id="{4D72C427-9816-48A4-AA06-6EA684C02345}"/>
              </a:ext>
            </a:extLst>
          </p:cNvPr>
          <p:cNvSpPr>
            <a:spLocks noGrp="1"/>
          </p:cNvSpPr>
          <p:nvPr>
            <p:ph type="title"/>
          </p:nvPr>
        </p:nvSpPr>
        <p:spPr>
          <a:xfrm>
            <a:off x="337725" y="166127"/>
            <a:ext cx="7958030" cy="458074"/>
          </a:xfrm>
        </p:spPr>
        <p:txBody>
          <a:bodyPr/>
          <a:lstStyle/>
          <a:p>
            <a:r>
              <a:rPr lang="en-US" sz="3600" b="1" dirty="0"/>
              <a:t>Covid-19 Pandemic</a:t>
            </a:r>
          </a:p>
        </p:txBody>
      </p:sp>
    </p:spTree>
    <p:custDataLst>
      <p:tags r:id="rId1"/>
    </p:custDataLst>
    <p:extLst>
      <p:ext uri="{BB962C8B-B14F-4D97-AF65-F5344CB8AC3E}">
        <p14:creationId xmlns:p14="http://schemas.microsoft.com/office/powerpoint/2010/main" val="3640005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7FDA6-B087-42F3-AC90-1207E7F51080}"/>
              </a:ext>
            </a:extLst>
          </p:cNvPr>
          <p:cNvSpPr>
            <a:spLocks noGrp="1"/>
          </p:cNvSpPr>
          <p:nvPr>
            <p:ph type="title"/>
          </p:nvPr>
        </p:nvSpPr>
        <p:spPr>
          <a:xfrm>
            <a:off x="1598985" y="1229987"/>
            <a:ext cx="6545702" cy="898527"/>
          </a:xfrm>
        </p:spPr>
        <p:txBody>
          <a:bodyPr anchor="b">
            <a:normAutofit/>
          </a:bodyPr>
          <a:lstStyle/>
          <a:p>
            <a:r>
              <a:rPr lang="en-US" sz="3600" b="1" dirty="0"/>
              <a:t>History of Holy Cross Health</a:t>
            </a:r>
          </a:p>
        </p:txBody>
      </p:sp>
      <p:pic>
        <p:nvPicPr>
          <p:cNvPr id="4" name="Picture 3">
            <a:extLst>
              <a:ext uri="{FF2B5EF4-FFF2-40B4-BE49-F238E27FC236}">
                <a16:creationId xmlns:a16="http://schemas.microsoft.com/office/drawing/2014/main" id="{E474D711-837F-4083-B6EF-4667A972CBAF}"/>
              </a:ext>
            </a:extLst>
          </p:cNvPr>
          <p:cNvPicPr>
            <a:picLocks noChangeAspect="1"/>
          </p:cNvPicPr>
          <p:nvPr/>
        </p:nvPicPr>
        <p:blipFill>
          <a:blip r:embed="rId4"/>
          <a:stretch>
            <a:fillRect/>
          </a:stretch>
        </p:blipFill>
        <p:spPr>
          <a:xfrm>
            <a:off x="2443568" y="2207536"/>
            <a:ext cx="4256863" cy="207042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3835744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38" y="154267"/>
            <a:ext cx="7992406" cy="458074"/>
          </a:xfrm>
        </p:spPr>
        <p:txBody>
          <a:bodyPr/>
          <a:lstStyle/>
          <a:p>
            <a:r>
              <a:rPr lang="en-US" sz="3200" b="1" dirty="0"/>
              <a:t>Healthcare-Associated Infection (HAI)</a:t>
            </a:r>
          </a:p>
        </p:txBody>
      </p:sp>
      <p:sp>
        <p:nvSpPr>
          <p:cNvPr id="3" name="Content Placeholder 2"/>
          <p:cNvSpPr>
            <a:spLocks noGrp="1"/>
          </p:cNvSpPr>
          <p:nvPr>
            <p:ph idx="1"/>
          </p:nvPr>
        </p:nvSpPr>
        <p:spPr>
          <a:xfrm>
            <a:off x="219438" y="902255"/>
            <a:ext cx="8705124" cy="3778919"/>
          </a:xfrm>
        </p:spPr>
        <p:txBody>
          <a:bodyPr>
            <a:normAutofit fontScale="92500"/>
          </a:bodyPr>
          <a:lstStyle/>
          <a:p>
            <a:pPr>
              <a:lnSpc>
                <a:spcPct val="120000"/>
              </a:lnSpc>
              <a:spcAft>
                <a:spcPts val="0"/>
              </a:spcAft>
            </a:pPr>
            <a:r>
              <a:rPr lang="en-US" b="1" dirty="0"/>
              <a:t>Healthcare-Associated Infection (HAI) </a:t>
            </a:r>
            <a:r>
              <a:rPr lang="en-US" dirty="0"/>
              <a:t>is an infection that develops after contact with the healthcare system. An HAI:</a:t>
            </a:r>
          </a:p>
          <a:p>
            <a:pPr marL="396875" lvl="1" indent="-228600">
              <a:lnSpc>
                <a:spcPct val="120000"/>
              </a:lnSpc>
              <a:spcAft>
                <a:spcPts val="0"/>
              </a:spcAft>
              <a:buClr>
                <a:schemeClr val="accent1"/>
              </a:buClr>
              <a:buFont typeface="Wingdings" panose="05000000000000000000" pitchFamily="2" charset="2"/>
              <a:buChar char="§"/>
            </a:pPr>
            <a:r>
              <a:rPr lang="en-US" sz="2200" dirty="0"/>
              <a:t>Is not present or incubating at the time healthcare services begin</a:t>
            </a:r>
          </a:p>
          <a:p>
            <a:pPr marL="396875" lvl="1" indent="-228600">
              <a:lnSpc>
                <a:spcPct val="120000"/>
              </a:lnSpc>
              <a:spcAft>
                <a:spcPts val="0"/>
              </a:spcAft>
              <a:buClr>
                <a:schemeClr val="accent1"/>
              </a:buClr>
              <a:buFont typeface="Wingdings" panose="05000000000000000000" pitchFamily="2" charset="2"/>
              <a:buChar char="§"/>
            </a:pPr>
            <a:r>
              <a:rPr lang="en-US" sz="2200" dirty="0"/>
              <a:t>Presents symptomatically </a:t>
            </a:r>
            <a:r>
              <a:rPr lang="en-US" sz="2200" b="1" dirty="0"/>
              <a:t>48 hours </a:t>
            </a:r>
            <a:r>
              <a:rPr lang="en-US" sz="2200" dirty="0"/>
              <a:t>or more after admission or provision of care</a:t>
            </a:r>
          </a:p>
          <a:p>
            <a:pPr>
              <a:lnSpc>
                <a:spcPct val="120000"/>
              </a:lnSpc>
              <a:spcAft>
                <a:spcPts val="0"/>
              </a:spcAft>
            </a:pPr>
            <a:r>
              <a:rPr lang="en-US" sz="2200" dirty="0"/>
              <a:t>Infections that develop before an individual enters a healthcare</a:t>
            </a:r>
          </a:p>
          <a:p>
            <a:pPr>
              <a:lnSpc>
                <a:spcPct val="120000"/>
              </a:lnSpc>
              <a:spcAft>
                <a:spcPts val="0"/>
              </a:spcAft>
            </a:pPr>
            <a:r>
              <a:rPr lang="en-US" sz="2200" dirty="0"/>
              <a:t>facility are </a:t>
            </a:r>
            <a:r>
              <a:rPr lang="en-US" sz="2200" b="1" dirty="0"/>
              <a:t>community-acquired infections</a:t>
            </a:r>
            <a:r>
              <a:rPr lang="en-US" sz="2200" dirty="0"/>
              <a:t>. </a:t>
            </a:r>
            <a:r>
              <a:rPr lang="en-US" sz="2200" b="0" i="0" dirty="0">
                <a:effectLst/>
                <a:latin typeface="Arial" panose="020B0604020202020204" pitchFamily="34" charset="0"/>
              </a:rPr>
              <a:t>If a person </a:t>
            </a:r>
            <a:r>
              <a:rPr lang="en-US" sz="2200" b="1" i="0" dirty="0">
                <a:effectLst/>
                <a:latin typeface="Arial" panose="020B0604020202020204" pitchFamily="34" charset="0"/>
              </a:rPr>
              <a:t>develops an infection while receiving healthcare</a:t>
            </a:r>
            <a:r>
              <a:rPr lang="en-US" sz="2200" b="0" i="0" dirty="0">
                <a:effectLst/>
                <a:latin typeface="Arial" panose="020B0604020202020204" pitchFamily="34" charset="0"/>
              </a:rPr>
              <a:t>, it may be named a </a:t>
            </a:r>
            <a:r>
              <a:rPr lang="en-US" sz="2200" b="1" i="0" dirty="0">
                <a:effectLst/>
                <a:latin typeface="Arial" panose="020B0604020202020204" pitchFamily="34" charset="0"/>
              </a:rPr>
              <a:t>healthcare-associated infection (HAI).</a:t>
            </a:r>
            <a:endParaRPr lang="en-US" sz="2200" b="1" dirty="0"/>
          </a:p>
        </p:txBody>
      </p:sp>
    </p:spTree>
    <p:custDataLst>
      <p:tags r:id="rId1"/>
    </p:custDataLst>
    <p:extLst>
      <p:ext uri="{BB962C8B-B14F-4D97-AF65-F5344CB8AC3E}">
        <p14:creationId xmlns:p14="http://schemas.microsoft.com/office/powerpoint/2010/main" val="41442734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09" y="196259"/>
            <a:ext cx="7992406" cy="458074"/>
          </a:xfrm>
        </p:spPr>
        <p:txBody>
          <a:bodyPr/>
          <a:lstStyle/>
          <a:p>
            <a:r>
              <a:rPr lang="en-US" sz="3200" b="1" dirty="0"/>
              <a:t>HAI: Prevention</a:t>
            </a:r>
          </a:p>
        </p:txBody>
      </p:sp>
      <p:sp>
        <p:nvSpPr>
          <p:cNvPr id="3" name="Content Placeholder 2"/>
          <p:cNvSpPr>
            <a:spLocks noGrp="1"/>
          </p:cNvSpPr>
          <p:nvPr>
            <p:ph idx="1"/>
          </p:nvPr>
        </p:nvSpPr>
        <p:spPr>
          <a:xfrm>
            <a:off x="207734" y="1055787"/>
            <a:ext cx="4890047" cy="3584792"/>
          </a:xfrm>
        </p:spPr>
        <p:txBody>
          <a:bodyPr>
            <a:noAutofit/>
          </a:bodyPr>
          <a:lstStyle/>
          <a:p>
            <a:pPr>
              <a:lnSpc>
                <a:spcPct val="120000"/>
              </a:lnSpc>
              <a:spcAft>
                <a:spcPts val="0"/>
              </a:spcAft>
            </a:pPr>
            <a:r>
              <a:rPr lang="en-US" sz="1600" dirty="0">
                <a:solidFill>
                  <a:schemeClr val="tx1"/>
                </a:solidFill>
              </a:rPr>
              <a:t>Preventing HAI is an important focus of the Centers for Disease Control and Prevention (CDC) and healthcare accrediting organizations.</a:t>
            </a:r>
          </a:p>
          <a:p>
            <a:pPr marL="396875" lvl="1" indent="-228600">
              <a:lnSpc>
                <a:spcPct val="120000"/>
              </a:lnSpc>
              <a:spcAft>
                <a:spcPts val="0"/>
              </a:spcAft>
              <a:buClr>
                <a:schemeClr val="accent1"/>
              </a:buClr>
              <a:buFont typeface="Wingdings" panose="05000000000000000000" pitchFamily="2" charset="2"/>
              <a:buChar char="§"/>
            </a:pPr>
            <a:r>
              <a:rPr lang="en-US" sz="1600" dirty="0"/>
              <a:t>CAUTI (catheter-associated urinary tract infection)</a:t>
            </a:r>
          </a:p>
          <a:p>
            <a:pPr marL="396875" lvl="1" indent="-228600">
              <a:lnSpc>
                <a:spcPct val="120000"/>
              </a:lnSpc>
              <a:spcAft>
                <a:spcPts val="0"/>
              </a:spcAft>
              <a:buClr>
                <a:schemeClr val="accent1"/>
              </a:buClr>
              <a:buFont typeface="Wingdings" panose="05000000000000000000" pitchFamily="2" charset="2"/>
              <a:buChar char="§"/>
            </a:pPr>
            <a:r>
              <a:rPr lang="en-US" sz="1600" dirty="0"/>
              <a:t>CLABSI (central line–associated bloodstream infection)</a:t>
            </a:r>
          </a:p>
          <a:p>
            <a:pPr marL="396875" lvl="1" indent="-228600">
              <a:lnSpc>
                <a:spcPct val="120000"/>
              </a:lnSpc>
              <a:spcAft>
                <a:spcPts val="0"/>
              </a:spcAft>
              <a:buClr>
                <a:schemeClr val="accent1"/>
              </a:buClr>
              <a:buFont typeface="Wingdings" panose="05000000000000000000" pitchFamily="2" charset="2"/>
              <a:buChar char="§"/>
            </a:pPr>
            <a:r>
              <a:rPr lang="en-US" sz="1600" dirty="0"/>
              <a:t>CDI (</a:t>
            </a:r>
            <a:r>
              <a:rPr lang="en-US" sz="1600" i="1" dirty="0"/>
              <a:t>Clostridium difficile </a:t>
            </a:r>
            <a:r>
              <a:rPr lang="en-US" sz="1600" dirty="0"/>
              <a:t>infection)</a:t>
            </a:r>
          </a:p>
          <a:p>
            <a:pPr marL="396875" lvl="1" indent="-228600">
              <a:lnSpc>
                <a:spcPct val="120000"/>
              </a:lnSpc>
              <a:spcAft>
                <a:spcPts val="0"/>
              </a:spcAft>
              <a:buClr>
                <a:schemeClr val="accent1"/>
              </a:buClr>
              <a:buFont typeface="Wingdings" panose="05000000000000000000" pitchFamily="2" charset="2"/>
              <a:buChar char="§"/>
            </a:pPr>
            <a:r>
              <a:rPr lang="en-US" sz="1600" dirty="0"/>
              <a:t>MRSA (methicillin-resistant </a:t>
            </a:r>
            <a:r>
              <a:rPr lang="en-US" sz="1600" i="1" dirty="0"/>
              <a:t>Staphylococcus aureus</a:t>
            </a:r>
            <a:r>
              <a:rPr lang="en-US" sz="1600" dirty="0"/>
              <a:t>)</a:t>
            </a:r>
          </a:p>
          <a:p>
            <a:pPr marL="396875" lvl="1" indent="-228600">
              <a:lnSpc>
                <a:spcPct val="120000"/>
              </a:lnSpc>
              <a:spcAft>
                <a:spcPts val="0"/>
              </a:spcAft>
              <a:buClr>
                <a:schemeClr val="accent1"/>
              </a:buClr>
              <a:buFont typeface="Wingdings" panose="05000000000000000000" pitchFamily="2" charset="2"/>
              <a:buChar char="§"/>
            </a:pPr>
            <a:r>
              <a:rPr lang="en-US" sz="1600" dirty="0"/>
              <a:t>SSI (Surgical site infections)</a:t>
            </a:r>
          </a:p>
          <a:p>
            <a:pPr marL="396875" lvl="1" indent="-228600">
              <a:lnSpc>
                <a:spcPct val="120000"/>
              </a:lnSpc>
              <a:spcAft>
                <a:spcPts val="0"/>
              </a:spcAft>
              <a:buClr>
                <a:schemeClr val="accent1"/>
              </a:buClr>
              <a:buFont typeface="Wingdings" panose="05000000000000000000" pitchFamily="2" charset="2"/>
              <a:buChar char="§"/>
            </a:pPr>
            <a:r>
              <a:rPr lang="en-US" sz="1600" dirty="0"/>
              <a:t>VAP (Ventilator Associated Pneumonia)</a:t>
            </a:r>
          </a:p>
        </p:txBody>
      </p:sp>
      <p:sp>
        <p:nvSpPr>
          <p:cNvPr id="6" name="TextBox 5">
            <a:extLst>
              <a:ext uri="{FF2B5EF4-FFF2-40B4-BE49-F238E27FC236}">
                <a16:creationId xmlns:a16="http://schemas.microsoft.com/office/drawing/2014/main" id="{74D77C53-A568-7A18-2A9B-AF5459E35E04}"/>
              </a:ext>
            </a:extLst>
          </p:cNvPr>
          <p:cNvSpPr txBox="1"/>
          <p:nvPr/>
        </p:nvSpPr>
        <p:spPr>
          <a:xfrm>
            <a:off x="5356859" y="965680"/>
            <a:ext cx="3579401" cy="3765005"/>
          </a:xfrm>
          <a:prstGeom prst="rect">
            <a:avLst/>
          </a:prstGeom>
          <a:noFill/>
        </p:spPr>
        <p:txBody>
          <a:bodyPr wrap="square" rtlCol="0">
            <a:spAutoFit/>
          </a:bodyPr>
          <a:lstStyle/>
          <a:p>
            <a:pPr>
              <a:lnSpc>
                <a:spcPts val="2100"/>
              </a:lnSpc>
              <a:spcAft>
                <a:spcPts val="600"/>
              </a:spcAft>
            </a:pPr>
            <a:r>
              <a:rPr lang="en-US" sz="1600" dirty="0">
                <a:solidFill>
                  <a:srgbClr val="443D3E"/>
                </a:solidFill>
              </a:rPr>
              <a:t>Protective measures to prevent the spread of infection</a:t>
            </a:r>
          </a:p>
          <a:p>
            <a:pPr marL="285750" indent="-285750">
              <a:lnSpc>
                <a:spcPts val="2100"/>
              </a:lnSpc>
              <a:spcAft>
                <a:spcPts val="600"/>
              </a:spcAft>
              <a:buFont typeface="Arial" panose="020B0604020202020204" pitchFamily="34" charset="0"/>
              <a:buChar char="•"/>
            </a:pPr>
            <a:r>
              <a:rPr lang="en-US" sz="1600" dirty="0">
                <a:solidFill>
                  <a:srgbClr val="443D3E"/>
                </a:solidFill>
              </a:rPr>
              <a:t>Follow infection control policies &amp; procedures</a:t>
            </a:r>
          </a:p>
          <a:p>
            <a:pPr marL="285750" indent="-285750">
              <a:lnSpc>
                <a:spcPts val="2100"/>
              </a:lnSpc>
              <a:spcAft>
                <a:spcPts val="600"/>
              </a:spcAft>
              <a:buFont typeface="Arial" panose="020B0604020202020204" pitchFamily="34" charset="0"/>
              <a:buChar char="•"/>
            </a:pPr>
            <a:r>
              <a:rPr lang="en-US" sz="1600" dirty="0">
                <a:solidFill>
                  <a:srgbClr val="443D3E"/>
                </a:solidFill>
              </a:rPr>
              <a:t>Use standard and transmission-based precautions</a:t>
            </a:r>
          </a:p>
          <a:p>
            <a:pPr marL="285750" indent="-285750">
              <a:lnSpc>
                <a:spcPts val="2100"/>
              </a:lnSpc>
              <a:spcAft>
                <a:spcPts val="600"/>
              </a:spcAft>
              <a:buFont typeface="Arial" panose="020B0604020202020204" pitchFamily="34" charset="0"/>
              <a:buChar char="•"/>
            </a:pPr>
            <a:r>
              <a:rPr lang="en-US" sz="1600" dirty="0">
                <a:solidFill>
                  <a:srgbClr val="443D3E"/>
                </a:solidFill>
              </a:rPr>
              <a:t>Get vaccinated</a:t>
            </a:r>
          </a:p>
          <a:p>
            <a:pPr marL="285750" indent="-285750">
              <a:lnSpc>
                <a:spcPts val="2100"/>
              </a:lnSpc>
              <a:spcAft>
                <a:spcPts val="600"/>
              </a:spcAft>
              <a:buFont typeface="Arial" panose="020B0604020202020204" pitchFamily="34" charset="0"/>
              <a:buChar char="•"/>
            </a:pPr>
            <a:r>
              <a:rPr lang="en-US" sz="1600" dirty="0">
                <a:solidFill>
                  <a:srgbClr val="443D3E"/>
                </a:solidFill>
              </a:rPr>
              <a:t>Talk to patient &amp; family about infection prevention</a:t>
            </a:r>
          </a:p>
          <a:p>
            <a:pPr marL="285750" indent="-285750">
              <a:lnSpc>
                <a:spcPts val="2100"/>
              </a:lnSpc>
              <a:spcAft>
                <a:spcPts val="600"/>
              </a:spcAft>
              <a:buFont typeface="Arial" panose="020B0604020202020204" pitchFamily="34" charset="0"/>
              <a:buChar char="•"/>
            </a:pPr>
            <a:r>
              <a:rPr lang="en-US" sz="1600" dirty="0">
                <a:solidFill>
                  <a:srgbClr val="443D3E"/>
                </a:solidFill>
              </a:rPr>
              <a:t>Use antibiotics the right way</a:t>
            </a:r>
          </a:p>
          <a:p>
            <a:pPr marL="285750" indent="-285750">
              <a:lnSpc>
                <a:spcPts val="2100"/>
              </a:lnSpc>
              <a:spcAft>
                <a:spcPts val="600"/>
              </a:spcAft>
              <a:buFont typeface="Arial" panose="020B0604020202020204" pitchFamily="34" charset="0"/>
              <a:buChar char="•"/>
            </a:pPr>
            <a:r>
              <a:rPr lang="en-US" sz="1600" dirty="0">
                <a:solidFill>
                  <a:srgbClr val="443D3E"/>
                </a:solidFill>
              </a:rPr>
              <a:t>Stay home when there are signs of infection</a:t>
            </a:r>
          </a:p>
        </p:txBody>
      </p:sp>
      <p:cxnSp>
        <p:nvCxnSpPr>
          <p:cNvPr id="8" name="Straight Connector 7">
            <a:extLst>
              <a:ext uri="{FF2B5EF4-FFF2-40B4-BE49-F238E27FC236}">
                <a16:creationId xmlns:a16="http://schemas.microsoft.com/office/drawing/2014/main" id="{A87D11C2-7979-7D3C-7497-51B368CF57FA}"/>
              </a:ext>
            </a:extLst>
          </p:cNvPr>
          <p:cNvCxnSpPr/>
          <p:nvPr/>
        </p:nvCxnSpPr>
        <p:spPr>
          <a:xfrm>
            <a:off x="5151120" y="1059179"/>
            <a:ext cx="0" cy="3268980"/>
          </a:xfrm>
          <a:prstGeom prst="line">
            <a:avLst/>
          </a:prstGeom>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717288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287224" y="179456"/>
            <a:ext cx="6286499" cy="628650"/>
          </a:xfrm>
        </p:spPr>
        <p:txBody>
          <a:bodyPr>
            <a:noAutofit/>
          </a:bodyPr>
          <a:lstStyle/>
          <a:p>
            <a:r>
              <a:rPr lang="en-US" sz="3200" b="1" dirty="0" err="1"/>
              <a:t>Bloodborne</a:t>
            </a:r>
            <a:r>
              <a:rPr lang="en-US" sz="3200" b="1" dirty="0"/>
              <a:t> Pathogens</a:t>
            </a:r>
          </a:p>
        </p:txBody>
      </p:sp>
      <p:sp>
        <p:nvSpPr>
          <p:cNvPr id="217091" name="Rectangle 3"/>
          <p:cNvSpPr>
            <a:spLocks noGrp="1" noChangeArrowheads="1"/>
          </p:cNvSpPr>
          <p:nvPr>
            <p:ph idx="1"/>
          </p:nvPr>
        </p:nvSpPr>
        <p:spPr>
          <a:xfrm>
            <a:off x="173712" y="942696"/>
            <a:ext cx="8232690" cy="2057400"/>
          </a:xfrm>
        </p:spPr>
        <p:txBody>
          <a:bodyPr>
            <a:normAutofit lnSpcReduction="10000"/>
          </a:bodyPr>
          <a:lstStyle/>
          <a:p>
            <a:pPr marL="210741" indent="-210741">
              <a:lnSpc>
                <a:spcPct val="120000"/>
              </a:lnSpc>
              <a:spcAft>
                <a:spcPts val="0"/>
              </a:spcAft>
              <a:buFont typeface="Arial" pitchFamily="34" charset="0"/>
              <a:buChar char="•"/>
            </a:pPr>
            <a:r>
              <a:rPr lang="en-US" sz="1800" b="1" dirty="0">
                <a:latin typeface="Arial" pitchFamily="34" charset="0"/>
                <a:cs typeface="Arial" pitchFamily="34" charset="0"/>
              </a:rPr>
              <a:t>Bloodborne pathogens are infectious microorganisms in human blood that can cause disease in humans. </a:t>
            </a:r>
          </a:p>
          <a:p>
            <a:pPr marL="210741" indent="-210741">
              <a:lnSpc>
                <a:spcPct val="120000"/>
              </a:lnSpc>
              <a:spcAft>
                <a:spcPts val="0"/>
              </a:spcAft>
              <a:buFont typeface="Arial" pitchFamily="34" charset="0"/>
              <a:buChar char="•"/>
            </a:pPr>
            <a:r>
              <a:rPr lang="en-US" sz="1800" dirty="0">
                <a:latin typeface="Arial" pitchFamily="34" charset="0"/>
                <a:cs typeface="Arial" pitchFamily="34" charset="0"/>
              </a:rPr>
              <a:t>These pathogens include, but are not limited to, </a:t>
            </a:r>
          </a:p>
          <a:p>
            <a:pPr marL="628650" lvl="1" indent="-285750">
              <a:lnSpc>
                <a:spcPct val="110000"/>
              </a:lnSpc>
              <a:spcAft>
                <a:spcPts val="600"/>
              </a:spcAft>
              <a:buClr>
                <a:schemeClr val="accent1"/>
              </a:buClr>
              <a:buFont typeface="Wingdings" panose="05000000000000000000" pitchFamily="2" charset="2"/>
              <a:buChar char="§"/>
            </a:pPr>
            <a:r>
              <a:rPr lang="en-US" sz="1800" dirty="0">
                <a:latin typeface="Arial" pitchFamily="34" charset="0"/>
                <a:cs typeface="Arial" pitchFamily="34" charset="0"/>
              </a:rPr>
              <a:t>hepatitis B (HBV) </a:t>
            </a:r>
          </a:p>
          <a:p>
            <a:pPr marL="628650" lvl="1" indent="-285750">
              <a:lnSpc>
                <a:spcPct val="110000"/>
              </a:lnSpc>
              <a:spcAft>
                <a:spcPts val="600"/>
              </a:spcAft>
              <a:buClr>
                <a:schemeClr val="accent1"/>
              </a:buClr>
              <a:buFont typeface="Wingdings" panose="05000000000000000000" pitchFamily="2" charset="2"/>
              <a:buChar char="§"/>
            </a:pPr>
            <a:r>
              <a:rPr lang="en-US" sz="1800" dirty="0">
                <a:latin typeface="Arial" pitchFamily="34" charset="0"/>
                <a:cs typeface="Arial" pitchFamily="34" charset="0"/>
              </a:rPr>
              <a:t>hepatitis C (HCV) and </a:t>
            </a:r>
          </a:p>
          <a:p>
            <a:pPr marL="628650" lvl="1" indent="-285750">
              <a:lnSpc>
                <a:spcPct val="110000"/>
              </a:lnSpc>
              <a:spcAft>
                <a:spcPts val="600"/>
              </a:spcAft>
              <a:buClr>
                <a:schemeClr val="accent1"/>
              </a:buClr>
              <a:buFont typeface="Wingdings" panose="05000000000000000000" pitchFamily="2" charset="2"/>
              <a:buChar char="§"/>
            </a:pPr>
            <a:r>
              <a:rPr lang="en-US" sz="1800" dirty="0">
                <a:latin typeface="Arial" pitchFamily="34" charset="0"/>
                <a:cs typeface="Arial" pitchFamily="34" charset="0"/>
              </a:rPr>
              <a:t>human immunodeficiency virus (HIV)</a:t>
            </a:r>
          </a:p>
        </p:txBody>
      </p:sp>
      <p:sp>
        <p:nvSpPr>
          <p:cNvPr id="2" name="Rectangle 1"/>
          <p:cNvSpPr/>
          <p:nvPr/>
        </p:nvSpPr>
        <p:spPr>
          <a:xfrm>
            <a:off x="173712" y="3000096"/>
            <a:ext cx="7924489" cy="1200329"/>
          </a:xfrm>
          <a:prstGeom prst="rect">
            <a:avLst/>
          </a:prstGeom>
        </p:spPr>
        <p:txBody>
          <a:bodyPr wrap="square">
            <a:spAutoFit/>
          </a:bodyPr>
          <a:lstStyle/>
          <a:p>
            <a:r>
              <a:rPr lang="en-US" b="1" dirty="0"/>
              <a:t>Risk of Exposure</a:t>
            </a:r>
          </a:p>
          <a:p>
            <a:r>
              <a:rPr lang="en-US" dirty="0"/>
              <a:t>Workers in many occupations, including first aid team members, housekeeping personnel in some industries, nurses and other healthcare personnel may be at risk of exposure to bloodborne pathogens.</a:t>
            </a:r>
            <a:endParaRPr lang="en-US" b="1" dirty="0"/>
          </a:p>
        </p:txBody>
      </p:sp>
    </p:spTree>
    <p:custDataLst>
      <p:tags r:id="rId1"/>
    </p:custDataLst>
    <p:extLst>
      <p:ext uri="{BB962C8B-B14F-4D97-AF65-F5344CB8AC3E}">
        <p14:creationId xmlns:p14="http://schemas.microsoft.com/office/powerpoint/2010/main" val="328525015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251768" y="165272"/>
            <a:ext cx="6791582" cy="557213"/>
          </a:xfrm>
        </p:spPr>
        <p:txBody>
          <a:bodyPr/>
          <a:lstStyle/>
          <a:p>
            <a:r>
              <a:rPr lang="en-US" sz="3200" b="1" cap="none" dirty="0">
                <a:cs typeface="Arial" pitchFamily="34" charset="0"/>
              </a:rPr>
              <a:t>How are BBPs Transmitted?</a:t>
            </a:r>
            <a:endParaRPr lang="en-US" sz="3200" cap="none" dirty="0"/>
          </a:p>
        </p:txBody>
      </p:sp>
      <p:sp>
        <p:nvSpPr>
          <p:cNvPr id="219139" name="Rectangle 3"/>
          <p:cNvSpPr>
            <a:spLocks noGrp="1" noChangeArrowheads="1"/>
          </p:cNvSpPr>
          <p:nvPr>
            <p:ph idx="1"/>
          </p:nvPr>
        </p:nvSpPr>
        <p:spPr>
          <a:xfrm>
            <a:off x="449888" y="1247642"/>
            <a:ext cx="6697672" cy="3072898"/>
          </a:xfrm>
        </p:spPr>
        <p:txBody>
          <a:bodyPr>
            <a:noAutofit/>
          </a:bodyPr>
          <a:lstStyle/>
          <a:p>
            <a:pPr marL="228600" indent="-228600">
              <a:lnSpc>
                <a:spcPct val="90000"/>
              </a:lnSpc>
              <a:spcAft>
                <a:spcPct val="30000"/>
              </a:spcAft>
              <a:buClr>
                <a:schemeClr val="accent1"/>
              </a:buClr>
              <a:buFont typeface="Wingdings" panose="05000000000000000000" pitchFamily="2" charset="2"/>
              <a:buChar char="§"/>
            </a:pPr>
            <a:r>
              <a:rPr lang="en-US" sz="2000" dirty="0"/>
              <a:t>Direct contact of infected blood to open cut, skin abrasion or mucous membrane (eyes, nose, mouth)</a:t>
            </a:r>
          </a:p>
          <a:p>
            <a:pPr marL="228600" indent="-228600">
              <a:lnSpc>
                <a:spcPct val="90000"/>
              </a:lnSpc>
              <a:spcAft>
                <a:spcPct val="30000"/>
              </a:spcAft>
              <a:buClr>
                <a:schemeClr val="accent1"/>
              </a:buClr>
              <a:buFont typeface="Wingdings" panose="05000000000000000000" pitchFamily="2" charset="2"/>
              <a:buChar char="§"/>
            </a:pPr>
            <a:r>
              <a:rPr lang="en-US" sz="2000" dirty="0"/>
              <a:t>Needle sticks and other “sharps” injury</a:t>
            </a:r>
          </a:p>
          <a:p>
            <a:pPr marL="228600" indent="-228600">
              <a:lnSpc>
                <a:spcPct val="90000"/>
              </a:lnSpc>
              <a:spcAft>
                <a:spcPct val="30000"/>
              </a:spcAft>
              <a:buClr>
                <a:schemeClr val="accent1"/>
              </a:buClr>
              <a:buFont typeface="Wingdings" panose="05000000000000000000" pitchFamily="2" charset="2"/>
              <a:buChar char="§"/>
            </a:pPr>
            <a:r>
              <a:rPr lang="en-US" sz="2000" dirty="0"/>
              <a:t>IV drug abuse</a:t>
            </a:r>
          </a:p>
          <a:p>
            <a:pPr marL="228600" indent="-228600">
              <a:lnSpc>
                <a:spcPct val="90000"/>
              </a:lnSpc>
              <a:spcAft>
                <a:spcPct val="30000"/>
              </a:spcAft>
              <a:buClr>
                <a:schemeClr val="accent1"/>
              </a:buClr>
              <a:buFont typeface="Wingdings" panose="05000000000000000000" pitchFamily="2" charset="2"/>
              <a:buChar char="§"/>
            </a:pPr>
            <a:r>
              <a:rPr lang="en-US" sz="2000" dirty="0"/>
              <a:t>Blood transfusion</a:t>
            </a:r>
          </a:p>
          <a:p>
            <a:pPr marL="228600" indent="-228600">
              <a:lnSpc>
                <a:spcPct val="90000"/>
              </a:lnSpc>
              <a:spcAft>
                <a:spcPct val="30000"/>
              </a:spcAft>
              <a:buClr>
                <a:schemeClr val="accent1"/>
              </a:buClr>
              <a:buFont typeface="Wingdings" panose="05000000000000000000" pitchFamily="2" charset="2"/>
              <a:buChar char="§"/>
            </a:pPr>
            <a:r>
              <a:rPr lang="en-US" sz="2000" dirty="0"/>
              <a:t>Sexual transmission</a:t>
            </a:r>
          </a:p>
          <a:p>
            <a:pPr marL="228600" indent="-228600">
              <a:lnSpc>
                <a:spcPct val="90000"/>
              </a:lnSpc>
              <a:spcAft>
                <a:spcPct val="30000"/>
              </a:spcAft>
              <a:buClr>
                <a:schemeClr val="accent1"/>
              </a:buClr>
              <a:buFont typeface="Wingdings" panose="05000000000000000000" pitchFamily="2" charset="2"/>
              <a:buChar char="§"/>
            </a:pPr>
            <a:r>
              <a:rPr lang="en-US" sz="2000" dirty="0"/>
              <a:t>Perinatal</a:t>
            </a:r>
          </a:p>
          <a:p>
            <a:pPr marL="228600" indent="-228600">
              <a:lnSpc>
                <a:spcPct val="90000"/>
              </a:lnSpc>
              <a:spcAft>
                <a:spcPct val="30000"/>
              </a:spcAft>
              <a:buClr>
                <a:schemeClr val="accent1"/>
              </a:buClr>
              <a:buFont typeface="Wingdings" panose="05000000000000000000" pitchFamily="2" charset="2"/>
              <a:buChar char="§"/>
            </a:pPr>
            <a:r>
              <a:rPr lang="en-US" sz="2000" dirty="0"/>
              <a:t>Breastfeeding (HIV)</a:t>
            </a:r>
          </a:p>
          <a:p>
            <a:pPr>
              <a:lnSpc>
                <a:spcPct val="90000"/>
              </a:lnSpc>
            </a:pPr>
            <a:endParaRPr lang="en-US" sz="2400" dirty="0"/>
          </a:p>
        </p:txBody>
      </p:sp>
    </p:spTree>
    <p:custDataLst>
      <p:tags r:id="rId1"/>
    </p:custDataLst>
    <p:extLst>
      <p:ext uri="{BB962C8B-B14F-4D97-AF65-F5344CB8AC3E}">
        <p14:creationId xmlns:p14="http://schemas.microsoft.com/office/powerpoint/2010/main" val="420029671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216974" y="148443"/>
            <a:ext cx="9878496" cy="514350"/>
          </a:xfrm>
        </p:spPr>
        <p:txBody>
          <a:bodyPr>
            <a:noAutofit/>
          </a:bodyPr>
          <a:lstStyle/>
          <a:p>
            <a:r>
              <a:rPr lang="en-US" sz="3200" b="1" cap="none" dirty="0">
                <a:cs typeface="Arial" pitchFamily="34" charset="0"/>
              </a:rPr>
              <a:t>Standard (Universal) Precautions </a:t>
            </a:r>
          </a:p>
        </p:txBody>
      </p:sp>
      <p:sp>
        <p:nvSpPr>
          <p:cNvPr id="215043" name="Rectangle 3"/>
          <p:cNvSpPr>
            <a:spLocks noGrp="1" noChangeArrowheads="1"/>
          </p:cNvSpPr>
          <p:nvPr>
            <p:ph idx="1"/>
          </p:nvPr>
        </p:nvSpPr>
        <p:spPr>
          <a:xfrm>
            <a:off x="145854" y="998843"/>
            <a:ext cx="8390238" cy="3425302"/>
          </a:xfrm>
        </p:spPr>
        <p:txBody>
          <a:bodyPr>
            <a:noAutofit/>
          </a:bodyPr>
          <a:lstStyle/>
          <a:p>
            <a:pPr marL="228600" indent="-228600">
              <a:spcAft>
                <a:spcPts val="0"/>
              </a:spcAft>
              <a:buClr>
                <a:schemeClr val="accent1"/>
              </a:buClr>
              <a:buFont typeface="Wingdings" panose="05000000000000000000" pitchFamily="2" charset="2"/>
              <a:buChar char="§"/>
            </a:pPr>
            <a:r>
              <a:rPr lang="en-US" sz="1800" dirty="0">
                <a:solidFill>
                  <a:schemeClr val="tx1"/>
                </a:solidFill>
              </a:rPr>
              <a:t>An infection control method to treat </a:t>
            </a:r>
            <a:r>
              <a:rPr lang="en-US" sz="1800" b="1" u="sng" dirty="0">
                <a:solidFill>
                  <a:schemeClr val="tx1"/>
                </a:solidFill>
              </a:rPr>
              <a:t>Al</a:t>
            </a:r>
            <a:r>
              <a:rPr lang="en-US" sz="1800" u="sng" dirty="0">
                <a:solidFill>
                  <a:schemeClr val="tx1"/>
                </a:solidFill>
              </a:rPr>
              <a:t>l</a:t>
            </a:r>
            <a:r>
              <a:rPr lang="en-US" sz="1800" dirty="0">
                <a:solidFill>
                  <a:schemeClr val="tx1"/>
                </a:solidFill>
              </a:rPr>
              <a:t> human blood and certain human body fluids as if they were known to be infectious for HIV, HBV, and other bloodborne pathogens. </a:t>
            </a:r>
          </a:p>
          <a:p>
            <a:pPr marL="228600" indent="-228600">
              <a:spcAft>
                <a:spcPts val="0"/>
              </a:spcAft>
              <a:buClr>
                <a:schemeClr val="accent1"/>
              </a:buClr>
              <a:buFont typeface="Wingdings" panose="05000000000000000000" pitchFamily="2" charset="2"/>
              <a:buChar char="§"/>
            </a:pPr>
            <a:r>
              <a:rPr lang="en-US" sz="1800" dirty="0">
                <a:solidFill>
                  <a:schemeClr val="tx1"/>
                </a:solidFill>
              </a:rPr>
              <a:t>Apply to all patients regardless of their diagnosis or presumed infection status</a:t>
            </a:r>
          </a:p>
          <a:p>
            <a:pPr marL="228600" indent="-228600">
              <a:spcAft>
                <a:spcPts val="0"/>
              </a:spcAft>
              <a:buClr>
                <a:schemeClr val="accent1"/>
              </a:buClr>
              <a:buFont typeface="Wingdings" panose="05000000000000000000" pitchFamily="2" charset="2"/>
              <a:buChar char="§"/>
            </a:pPr>
            <a:r>
              <a:rPr lang="en-US" sz="1800" dirty="0">
                <a:solidFill>
                  <a:schemeClr val="tx1"/>
                </a:solidFill>
              </a:rPr>
              <a:t>Precautions apply to blood, body fluids, secretions, excretions regardless of whether or not they contain visible blood</a:t>
            </a:r>
          </a:p>
          <a:p>
            <a:pPr marL="228600" indent="-228600">
              <a:spcAft>
                <a:spcPts val="0"/>
              </a:spcAft>
              <a:buClr>
                <a:schemeClr val="accent1"/>
              </a:buClr>
              <a:buFont typeface="Wingdings" panose="05000000000000000000" pitchFamily="2" charset="2"/>
              <a:buChar char="§"/>
            </a:pPr>
            <a:r>
              <a:rPr lang="en-US" sz="1800" dirty="0">
                <a:solidFill>
                  <a:schemeClr val="tx1"/>
                </a:solidFill>
              </a:rPr>
              <a:t>Includes the use of </a:t>
            </a:r>
            <a:r>
              <a:rPr lang="en-US" sz="1800" b="1" dirty="0">
                <a:solidFill>
                  <a:schemeClr val="tx1"/>
                </a:solidFill>
              </a:rPr>
              <a:t>hand washing </a:t>
            </a:r>
            <a:r>
              <a:rPr lang="en-US" sz="1800" dirty="0">
                <a:solidFill>
                  <a:schemeClr val="tx1"/>
                </a:solidFill>
              </a:rPr>
              <a:t>and use of </a:t>
            </a:r>
            <a:r>
              <a:rPr lang="en-US" sz="1800" b="1" dirty="0">
                <a:solidFill>
                  <a:schemeClr val="tx1"/>
                </a:solidFill>
              </a:rPr>
              <a:t>Personal Protective Equipment </a:t>
            </a:r>
            <a:r>
              <a:rPr lang="en-US" sz="1800" dirty="0">
                <a:solidFill>
                  <a:schemeClr val="tx1"/>
                </a:solidFill>
              </a:rPr>
              <a:t>(gowns, mask, gloves, goggles) for protection against exposure to blood and/or body fluids</a:t>
            </a:r>
          </a:p>
          <a:p>
            <a:pPr marL="228600" indent="-228600">
              <a:spcAft>
                <a:spcPts val="0"/>
              </a:spcAft>
              <a:buClr>
                <a:schemeClr val="accent1"/>
              </a:buClr>
              <a:buFont typeface="Wingdings" panose="05000000000000000000" pitchFamily="2" charset="2"/>
              <a:buChar char="§"/>
            </a:pPr>
            <a:r>
              <a:rPr lang="en-US" sz="1800" dirty="0">
                <a:solidFill>
                  <a:schemeClr val="tx1"/>
                </a:solidFill>
              </a:rPr>
              <a:t>Use sharps (needles, scalpels, etc.) carefully and appropriately. For example, do not bend or recap needles; use safe injection practices; take care to prevent accidental sticks.</a:t>
            </a:r>
          </a:p>
          <a:p>
            <a:pPr>
              <a:buFontTx/>
              <a:buNone/>
            </a:pPr>
            <a:endParaRPr lang="en-US" sz="1800" dirty="0">
              <a:solidFill>
                <a:schemeClr val="tx1"/>
              </a:solidFill>
            </a:endParaRPr>
          </a:p>
          <a:p>
            <a:endParaRPr lang="en-US" sz="1800" dirty="0">
              <a:solidFill>
                <a:schemeClr val="tx1"/>
              </a:solidFill>
            </a:endParaRPr>
          </a:p>
        </p:txBody>
      </p:sp>
    </p:spTree>
    <p:custDataLst>
      <p:tags r:id="rId1"/>
    </p:custDataLst>
    <p:extLst>
      <p:ext uri="{BB962C8B-B14F-4D97-AF65-F5344CB8AC3E}">
        <p14:creationId xmlns:p14="http://schemas.microsoft.com/office/powerpoint/2010/main" val="116295071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271517" y="171450"/>
            <a:ext cx="6948637" cy="571500"/>
          </a:xfrm>
        </p:spPr>
        <p:txBody>
          <a:bodyPr>
            <a:noAutofit/>
          </a:bodyPr>
          <a:lstStyle/>
          <a:p>
            <a:r>
              <a:rPr lang="en-US" sz="3200" b="1" cap="none" dirty="0"/>
              <a:t>Personal Protective Equipment</a:t>
            </a:r>
          </a:p>
        </p:txBody>
      </p:sp>
      <p:sp>
        <p:nvSpPr>
          <p:cNvPr id="223235" name="Rectangle 3"/>
          <p:cNvSpPr>
            <a:spLocks noGrp="1" noChangeArrowheads="1"/>
          </p:cNvSpPr>
          <p:nvPr>
            <p:ph idx="1"/>
          </p:nvPr>
        </p:nvSpPr>
        <p:spPr>
          <a:xfrm>
            <a:off x="131157" y="742950"/>
            <a:ext cx="8793405" cy="3845693"/>
          </a:xfrm>
        </p:spPr>
        <p:txBody>
          <a:bodyPr>
            <a:noAutofit/>
          </a:bodyPr>
          <a:lstStyle/>
          <a:p>
            <a:pPr>
              <a:lnSpc>
                <a:spcPct val="110000"/>
              </a:lnSpc>
              <a:spcAft>
                <a:spcPts val="0"/>
              </a:spcAft>
            </a:pPr>
            <a:r>
              <a:rPr lang="en-US" sz="2000" b="1" dirty="0"/>
              <a:t>Gloves</a:t>
            </a:r>
            <a:r>
              <a:rPr lang="en-US" sz="2000" dirty="0"/>
              <a:t>-use whenever there is a reasonable expectation of exposure to blood or body fluids (BBF</a:t>
            </a:r>
            <a:r>
              <a:rPr lang="en-US" sz="1800" dirty="0"/>
              <a:t>)     </a:t>
            </a:r>
          </a:p>
          <a:p>
            <a:pPr lvl="2">
              <a:lnSpc>
                <a:spcPct val="80000"/>
              </a:lnSpc>
              <a:buClr>
                <a:schemeClr val="accent1"/>
              </a:buClr>
              <a:buFont typeface="Wingdings" panose="05000000000000000000" pitchFamily="2" charset="2"/>
              <a:buChar char="§"/>
            </a:pPr>
            <a:r>
              <a:rPr lang="en-US" sz="1800" dirty="0"/>
              <a:t> A MUST for: Contact Isolation. </a:t>
            </a:r>
          </a:p>
          <a:p>
            <a:pPr lvl="2">
              <a:lnSpc>
                <a:spcPct val="80000"/>
              </a:lnSpc>
              <a:buClr>
                <a:schemeClr val="accent1"/>
              </a:buClr>
              <a:buFont typeface="Wingdings" panose="05000000000000000000" pitchFamily="2" charset="2"/>
              <a:buChar char="§"/>
            </a:pPr>
            <a:r>
              <a:rPr lang="en-US" sz="1800" b="1" dirty="0"/>
              <a:t> Artificial Airway (Vent or </a:t>
            </a:r>
            <a:r>
              <a:rPr lang="en-US" sz="1800" b="1" dirty="0" err="1"/>
              <a:t>Trach</a:t>
            </a:r>
            <a:r>
              <a:rPr lang="en-US" sz="1800" b="1" dirty="0"/>
              <a:t>)</a:t>
            </a:r>
          </a:p>
          <a:p>
            <a:pPr indent="-137160">
              <a:lnSpc>
                <a:spcPct val="80000"/>
              </a:lnSpc>
            </a:pPr>
            <a:r>
              <a:rPr lang="en-US" sz="2000" b="1" dirty="0"/>
              <a:t>Gowns</a:t>
            </a:r>
            <a:r>
              <a:rPr lang="en-US" sz="2000" dirty="0"/>
              <a:t>-wear when there is potential for contamination of clothing with BBF. </a:t>
            </a:r>
          </a:p>
          <a:p>
            <a:pPr>
              <a:spcAft>
                <a:spcPts val="0"/>
              </a:spcAft>
            </a:pPr>
            <a:r>
              <a:rPr lang="en-US" sz="2000" b="1" dirty="0"/>
              <a:t>Masks</a:t>
            </a:r>
            <a:r>
              <a:rPr lang="en-US" sz="2000" dirty="0"/>
              <a:t>-there are 2 types of masks used by health care workers</a:t>
            </a:r>
          </a:p>
          <a:p>
            <a:pPr marL="577850" lvl="2" indent="-238125">
              <a:spcAft>
                <a:spcPts val="0"/>
              </a:spcAft>
              <a:buClr>
                <a:schemeClr val="accent1"/>
              </a:buClr>
              <a:buFont typeface="Wingdings" panose="05000000000000000000" pitchFamily="2" charset="2"/>
              <a:buChar char="§"/>
            </a:pPr>
            <a:r>
              <a:rPr lang="en-US" sz="1800" dirty="0"/>
              <a:t>The </a:t>
            </a:r>
            <a:r>
              <a:rPr lang="en-US" sz="1800" b="1" dirty="0"/>
              <a:t>N-95 mask </a:t>
            </a:r>
            <a:r>
              <a:rPr lang="en-US" sz="1800" dirty="0"/>
              <a:t>is used by HCWs when caring for a patient in Airborne precautions.</a:t>
            </a:r>
          </a:p>
          <a:p>
            <a:pPr marL="577850" lvl="2" indent="-238125">
              <a:spcAft>
                <a:spcPts val="0"/>
              </a:spcAft>
              <a:buClr>
                <a:schemeClr val="accent1"/>
              </a:buClr>
              <a:buFont typeface="Wingdings" panose="05000000000000000000" pitchFamily="2" charset="2"/>
              <a:buChar char="§"/>
            </a:pPr>
            <a:r>
              <a:rPr lang="en-US" sz="1800" dirty="0"/>
              <a:t>A </a:t>
            </a:r>
            <a:r>
              <a:rPr lang="en-US" sz="1800" b="1" dirty="0"/>
              <a:t>surgical mask </a:t>
            </a:r>
            <a:r>
              <a:rPr lang="en-US" sz="1800" dirty="0"/>
              <a:t>is used when there is anticipation of splash or splatter of body fluids when providing care and when caring for patients on </a:t>
            </a:r>
            <a:r>
              <a:rPr lang="en-US" sz="1800" b="1" dirty="0"/>
              <a:t>Drople</a:t>
            </a:r>
            <a:r>
              <a:rPr lang="en-US" sz="1800" dirty="0"/>
              <a:t>t precautions.</a:t>
            </a:r>
          </a:p>
          <a:p>
            <a:pPr>
              <a:spcAft>
                <a:spcPts val="0"/>
              </a:spcAft>
            </a:pPr>
            <a:r>
              <a:rPr lang="en-US" sz="2000" b="1" dirty="0"/>
              <a:t>Goggles/ Eye Protection</a:t>
            </a:r>
          </a:p>
          <a:p>
            <a:pPr marL="577850" lvl="2" indent="-238125">
              <a:spcAft>
                <a:spcPts val="0"/>
              </a:spcAft>
              <a:buClr>
                <a:schemeClr val="accent1"/>
              </a:buClr>
              <a:buFont typeface="Wingdings" panose="05000000000000000000" pitchFamily="2" charset="2"/>
              <a:buChar char="§"/>
            </a:pPr>
            <a:r>
              <a:rPr lang="en-US" sz="1800" dirty="0"/>
              <a:t>Eye protection is used when there is anticipation of splash or splatter of body fluids.</a:t>
            </a:r>
          </a:p>
        </p:txBody>
      </p:sp>
    </p:spTree>
    <p:custDataLst>
      <p:tags r:id="rId1"/>
    </p:custDataLst>
    <p:extLst>
      <p:ext uri="{BB962C8B-B14F-4D97-AF65-F5344CB8AC3E}">
        <p14:creationId xmlns:p14="http://schemas.microsoft.com/office/powerpoint/2010/main" val="56393867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265670" y="200411"/>
            <a:ext cx="6669559" cy="628650"/>
          </a:xfrm>
        </p:spPr>
        <p:txBody>
          <a:bodyPr>
            <a:normAutofit/>
          </a:bodyPr>
          <a:lstStyle/>
          <a:p>
            <a:r>
              <a:rPr lang="en-US" sz="3200" b="1" dirty="0" err="1"/>
              <a:t>B</a:t>
            </a:r>
            <a:r>
              <a:rPr lang="en-US" sz="3200" b="1" cap="none" dirty="0" err="1"/>
              <a:t>iohazardous</a:t>
            </a:r>
            <a:r>
              <a:rPr lang="en-US" sz="3200" b="1" cap="none" dirty="0"/>
              <a:t> Waste</a:t>
            </a:r>
            <a:endParaRPr lang="en-US" sz="3200" b="1" dirty="0"/>
          </a:p>
        </p:txBody>
      </p:sp>
      <p:sp>
        <p:nvSpPr>
          <p:cNvPr id="225283" name="Rectangle 3"/>
          <p:cNvSpPr>
            <a:spLocks noGrp="1" noChangeArrowheads="1"/>
          </p:cNvSpPr>
          <p:nvPr>
            <p:ph idx="1"/>
          </p:nvPr>
        </p:nvSpPr>
        <p:spPr>
          <a:xfrm>
            <a:off x="265670" y="978693"/>
            <a:ext cx="8035700" cy="2514600"/>
          </a:xfrm>
        </p:spPr>
        <p:txBody>
          <a:bodyPr>
            <a:noAutofit/>
          </a:bodyPr>
          <a:lstStyle/>
          <a:p>
            <a:r>
              <a:rPr lang="en-US" sz="2000" b="1" dirty="0"/>
              <a:t>Use “</a:t>
            </a:r>
            <a:r>
              <a:rPr lang="en-US" sz="2000" b="1" dirty="0">
                <a:solidFill>
                  <a:srgbClr val="FF0000"/>
                </a:solidFill>
              </a:rPr>
              <a:t>RED BAGS</a:t>
            </a:r>
            <a:r>
              <a:rPr lang="en-US" sz="2000" b="1" dirty="0"/>
              <a:t>” for:</a:t>
            </a:r>
          </a:p>
          <a:p>
            <a:pPr lvl="1">
              <a:buClr>
                <a:schemeClr val="accent1"/>
              </a:buClr>
              <a:buFont typeface="Wingdings" panose="05000000000000000000" pitchFamily="2" charset="2"/>
              <a:buChar char="§"/>
            </a:pPr>
            <a:r>
              <a:rPr lang="en-US" sz="2000" dirty="0">
                <a:latin typeface="Arial" pitchFamily="34" charset="0"/>
                <a:cs typeface="Arial" pitchFamily="34" charset="0"/>
              </a:rPr>
              <a:t>Absorbent materials that are saturated with blood or body fluids.</a:t>
            </a:r>
          </a:p>
          <a:p>
            <a:pPr lvl="1">
              <a:buClr>
                <a:schemeClr val="accent1"/>
              </a:buClr>
              <a:buFont typeface="Wingdings" panose="05000000000000000000" pitchFamily="2" charset="2"/>
              <a:buChar char="§"/>
            </a:pPr>
            <a:r>
              <a:rPr lang="en-US" sz="2000" dirty="0">
                <a:latin typeface="Arial" pitchFamily="34" charset="0"/>
                <a:cs typeface="Arial" pitchFamily="34" charset="0"/>
              </a:rPr>
              <a:t>Non-absorbent, </a:t>
            </a:r>
            <a:r>
              <a:rPr lang="en-US" sz="2000" b="1" dirty="0">
                <a:latin typeface="Arial" pitchFamily="34" charset="0"/>
                <a:cs typeface="Arial" pitchFamily="34" charset="0"/>
              </a:rPr>
              <a:t>non-sharp devices </a:t>
            </a:r>
            <a:r>
              <a:rPr lang="en-US" sz="2000" dirty="0">
                <a:latin typeface="Arial" pitchFamily="34" charset="0"/>
                <a:cs typeface="Arial" pitchFamily="34" charset="0"/>
              </a:rPr>
              <a:t>contaminated with blood or bloody fluids (suction container liners, IV tubing, </a:t>
            </a:r>
            <a:r>
              <a:rPr lang="en-US" sz="2000" dirty="0" err="1">
                <a:latin typeface="Arial" pitchFamily="34" charset="0"/>
                <a:cs typeface="Arial" pitchFamily="34" charset="0"/>
              </a:rPr>
              <a:t>foley</a:t>
            </a:r>
            <a:r>
              <a:rPr lang="en-US" sz="2000" dirty="0">
                <a:latin typeface="Arial" pitchFamily="34" charset="0"/>
                <a:cs typeface="Arial" pitchFamily="34" charset="0"/>
              </a:rPr>
              <a:t> tubing, etc.).</a:t>
            </a:r>
          </a:p>
          <a:p>
            <a:pPr lvl="1">
              <a:buClr>
                <a:schemeClr val="accent1"/>
              </a:buClr>
              <a:buFont typeface="Wingdings" panose="05000000000000000000" pitchFamily="2" charset="2"/>
              <a:buChar char="§"/>
            </a:pPr>
            <a:r>
              <a:rPr lang="en-US" sz="2000" dirty="0">
                <a:latin typeface="Arial" pitchFamily="34" charset="0"/>
                <a:cs typeface="Arial" pitchFamily="34" charset="0"/>
              </a:rPr>
              <a:t>Blood products, body parts, tissues, etc. </a:t>
            </a:r>
          </a:p>
          <a:p>
            <a:pPr marL="685800" lvl="1" indent="-228600">
              <a:buFont typeface="Wingdings" pitchFamily="2" charset="2"/>
              <a:buChar char="ü"/>
            </a:pPr>
            <a:r>
              <a:rPr lang="en-US" sz="1800" dirty="0">
                <a:latin typeface="Arial" pitchFamily="34" charset="0"/>
                <a:cs typeface="Arial" pitchFamily="34" charset="0"/>
              </a:rPr>
              <a:t>Must be labeled with the International Biohazard symbol.</a:t>
            </a:r>
          </a:p>
          <a:p>
            <a:pPr>
              <a:buFontTx/>
              <a:buNone/>
            </a:pPr>
            <a:endParaRPr lang="en-US" sz="2000" dirty="0"/>
          </a:p>
        </p:txBody>
      </p:sp>
      <p:pic>
        <p:nvPicPr>
          <p:cNvPr id="225284" name="Picture 4" descr="biohaz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45" y="3328601"/>
            <a:ext cx="148590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1879689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1593" y="0"/>
            <a:ext cx="7992407" cy="458074"/>
          </a:xfrm>
        </p:spPr>
        <p:txBody>
          <a:bodyPr>
            <a:noAutofit/>
          </a:bodyPr>
          <a:lstStyle/>
          <a:p>
            <a:r>
              <a:rPr lang="en-US" sz="3200" b="1" dirty="0">
                <a:latin typeface="+mn-lt"/>
              </a:rPr>
              <a:t>Waste Disposal</a:t>
            </a:r>
          </a:p>
        </p:txBody>
      </p:sp>
      <p:pic>
        <p:nvPicPr>
          <p:cNvPr id="6" name="Picture 5" descr="Timeline&#10;&#10;Description automatically generated">
            <a:extLst>
              <a:ext uri="{FF2B5EF4-FFF2-40B4-BE49-F238E27FC236}">
                <a16:creationId xmlns:a16="http://schemas.microsoft.com/office/drawing/2014/main" id="{2B8DACA4-188C-492E-AFB9-6D8E3001F549}"/>
              </a:ext>
            </a:extLst>
          </p:cNvPr>
          <p:cNvPicPr>
            <a:picLocks noChangeAspect="1"/>
          </p:cNvPicPr>
          <p:nvPr/>
        </p:nvPicPr>
        <p:blipFill>
          <a:blip r:embed="rId4"/>
          <a:stretch>
            <a:fillRect/>
          </a:stretch>
        </p:blipFill>
        <p:spPr>
          <a:xfrm>
            <a:off x="1104434" y="0"/>
            <a:ext cx="6935131" cy="5143500"/>
          </a:xfrm>
          <a:prstGeom prst="rect">
            <a:avLst/>
          </a:prstGeom>
        </p:spPr>
      </p:pic>
    </p:spTree>
    <p:custDataLst>
      <p:tags r:id="rId1"/>
    </p:custDataLst>
    <p:extLst>
      <p:ext uri="{BB962C8B-B14F-4D97-AF65-F5344CB8AC3E}">
        <p14:creationId xmlns:p14="http://schemas.microsoft.com/office/powerpoint/2010/main" val="59240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264578" y="189986"/>
            <a:ext cx="8459292" cy="571500"/>
          </a:xfrm>
        </p:spPr>
        <p:txBody>
          <a:bodyPr>
            <a:noAutofit/>
          </a:bodyPr>
          <a:lstStyle/>
          <a:p>
            <a:r>
              <a:rPr lang="en-US" sz="3200" b="1" cap="none" dirty="0"/>
              <a:t>Transmission-Based Precautions</a:t>
            </a:r>
          </a:p>
        </p:txBody>
      </p:sp>
      <p:sp>
        <p:nvSpPr>
          <p:cNvPr id="233475" name="Rectangle 3"/>
          <p:cNvSpPr>
            <a:spLocks noGrp="1" noChangeArrowheads="1"/>
          </p:cNvSpPr>
          <p:nvPr>
            <p:ph idx="1"/>
          </p:nvPr>
        </p:nvSpPr>
        <p:spPr>
          <a:xfrm>
            <a:off x="242008" y="1047114"/>
            <a:ext cx="8659984" cy="3302465"/>
          </a:xfrm>
        </p:spPr>
        <p:txBody>
          <a:bodyPr>
            <a:normAutofit/>
          </a:bodyPr>
          <a:lstStyle/>
          <a:p>
            <a:r>
              <a:rPr lang="en-US" sz="2400" b="1" dirty="0"/>
              <a:t>Contact Precautions</a:t>
            </a:r>
          </a:p>
          <a:p>
            <a:pPr lvl="1">
              <a:buClr>
                <a:schemeClr val="accent1"/>
              </a:buClr>
              <a:buFont typeface="Wingdings" pitchFamily="2" charset="2"/>
              <a:buChar char="§"/>
            </a:pPr>
            <a:r>
              <a:rPr lang="en-US" sz="2000" dirty="0">
                <a:latin typeface="Arial" pitchFamily="34" charset="0"/>
                <a:cs typeface="Arial" pitchFamily="34" charset="0"/>
              </a:rPr>
              <a:t>Precautions for patients known or suspected to be infected with microorganisms that are transmitted by </a:t>
            </a:r>
            <a:r>
              <a:rPr lang="en-US" sz="2000" b="1" dirty="0">
                <a:latin typeface="Arial" pitchFamily="34" charset="0"/>
                <a:cs typeface="Arial" pitchFamily="34" charset="0"/>
              </a:rPr>
              <a:t>direct or indirect contact </a:t>
            </a:r>
            <a:r>
              <a:rPr lang="en-US" sz="2000" dirty="0">
                <a:latin typeface="Arial" pitchFamily="34" charset="0"/>
                <a:cs typeface="Arial" pitchFamily="34" charset="0"/>
              </a:rPr>
              <a:t>with the patient, environmental surfaces or items in the patient’s environment</a:t>
            </a:r>
          </a:p>
          <a:p>
            <a:pPr lvl="1">
              <a:buClr>
                <a:schemeClr val="accent1"/>
              </a:buClr>
              <a:buFont typeface="Wingdings" pitchFamily="2" charset="2"/>
              <a:buChar char="§"/>
            </a:pPr>
            <a:r>
              <a:rPr lang="en-US" sz="2000" spc="5" dirty="0">
                <a:solidFill>
                  <a:srgbClr val="231F20"/>
                </a:solidFill>
                <a:latin typeface="Arial" pitchFamily="34" charset="0"/>
                <a:cs typeface="Arial" pitchFamily="34" charset="0"/>
              </a:rPr>
              <a:t>Wear </a:t>
            </a:r>
            <a:r>
              <a:rPr lang="en-US" sz="2000" spc="5" dirty="0">
                <a:solidFill>
                  <a:srgbClr val="231F20"/>
                </a:solidFill>
                <a:latin typeface="Calibri"/>
                <a:cs typeface="Calibri"/>
              </a:rPr>
              <a:t>gloves </a:t>
            </a:r>
            <a:r>
              <a:rPr lang="en-US" sz="2000" spc="10" dirty="0">
                <a:solidFill>
                  <a:srgbClr val="231F20"/>
                </a:solidFill>
                <a:latin typeface="Calibri"/>
                <a:cs typeface="Calibri"/>
              </a:rPr>
              <a:t>and</a:t>
            </a:r>
            <a:r>
              <a:rPr lang="en-US" sz="2000" dirty="0">
                <a:solidFill>
                  <a:srgbClr val="231F20"/>
                </a:solidFill>
                <a:latin typeface="Calibri"/>
                <a:cs typeface="Calibri"/>
              </a:rPr>
              <a:t> </a:t>
            </a:r>
            <a:r>
              <a:rPr lang="en-US" sz="2000" spc="10" dirty="0">
                <a:solidFill>
                  <a:srgbClr val="231F20"/>
                </a:solidFill>
                <a:latin typeface="Calibri"/>
                <a:cs typeface="Calibri"/>
              </a:rPr>
              <a:t>gown</a:t>
            </a:r>
            <a:r>
              <a:rPr lang="en-US" sz="2000" spc="-5" dirty="0">
                <a:solidFill>
                  <a:srgbClr val="231F20"/>
                </a:solidFill>
                <a:latin typeface="Calibri"/>
                <a:cs typeface="Calibri"/>
              </a:rPr>
              <a:t> </a:t>
            </a:r>
            <a:r>
              <a:rPr lang="en-US" sz="2000" spc="10" dirty="0">
                <a:solidFill>
                  <a:srgbClr val="231F20"/>
                </a:solidFill>
                <a:latin typeface="Calibri"/>
                <a:cs typeface="Calibri"/>
              </a:rPr>
              <a:t>must</a:t>
            </a:r>
            <a:r>
              <a:rPr lang="en-US" sz="2000" spc="5" dirty="0">
                <a:solidFill>
                  <a:srgbClr val="231F20"/>
                </a:solidFill>
                <a:latin typeface="Calibri"/>
                <a:cs typeface="Calibri"/>
              </a:rPr>
              <a:t> </a:t>
            </a:r>
            <a:r>
              <a:rPr lang="en-US" sz="2000" spc="10" dirty="0">
                <a:solidFill>
                  <a:srgbClr val="231F20"/>
                </a:solidFill>
                <a:latin typeface="Calibri"/>
                <a:cs typeface="Calibri"/>
              </a:rPr>
              <a:t>be</a:t>
            </a:r>
            <a:r>
              <a:rPr lang="en-US" sz="2000" spc="5" dirty="0">
                <a:solidFill>
                  <a:srgbClr val="231F20"/>
                </a:solidFill>
                <a:latin typeface="Calibri"/>
                <a:cs typeface="Calibri"/>
              </a:rPr>
              <a:t> </a:t>
            </a:r>
            <a:r>
              <a:rPr lang="en-US" sz="2000" spc="10" dirty="0">
                <a:solidFill>
                  <a:srgbClr val="231F20"/>
                </a:solidFill>
                <a:latin typeface="Calibri"/>
                <a:cs typeface="Calibri"/>
              </a:rPr>
              <a:t>worn</a:t>
            </a:r>
            <a:r>
              <a:rPr lang="en-US" sz="2000" spc="-105" dirty="0">
                <a:solidFill>
                  <a:srgbClr val="231F20"/>
                </a:solidFill>
                <a:latin typeface="Calibri"/>
                <a:cs typeface="Calibri"/>
              </a:rPr>
              <a:t> </a:t>
            </a:r>
            <a:r>
              <a:rPr lang="en-US" sz="2000" spc="5" dirty="0">
                <a:solidFill>
                  <a:srgbClr val="231F20"/>
                </a:solidFill>
                <a:latin typeface="Calibri"/>
                <a:cs typeface="Calibri"/>
              </a:rPr>
              <a:t>the entire</a:t>
            </a:r>
            <a:r>
              <a:rPr lang="en-US" sz="2000" spc="10" dirty="0">
                <a:solidFill>
                  <a:srgbClr val="231F20"/>
                </a:solidFill>
                <a:latin typeface="Calibri"/>
                <a:cs typeface="Calibri"/>
              </a:rPr>
              <a:t> </a:t>
            </a:r>
            <a:r>
              <a:rPr lang="en-US" sz="2000" spc="5" dirty="0">
                <a:solidFill>
                  <a:srgbClr val="231F20"/>
                </a:solidFill>
                <a:latin typeface="Calibri"/>
                <a:cs typeface="Calibri"/>
              </a:rPr>
              <a:t>time you </a:t>
            </a:r>
            <a:r>
              <a:rPr lang="en-US" sz="2000" spc="-165" dirty="0">
                <a:solidFill>
                  <a:srgbClr val="231F20"/>
                </a:solidFill>
                <a:latin typeface="Calibri"/>
                <a:cs typeface="Calibri"/>
              </a:rPr>
              <a:t> </a:t>
            </a:r>
            <a:r>
              <a:rPr lang="en-US" sz="2000" spc="10" dirty="0">
                <a:solidFill>
                  <a:srgbClr val="231F20"/>
                </a:solidFill>
                <a:latin typeface="Calibri"/>
                <a:cs typeface="Calibri"/>
              </a:rPr>
              <a:t>a</a:t>
            </a:r>
            <a:r>
              <a:rPr lang="en-US" sz="2000" spc="-5" dirty="0">
                <a:solidFill>
                  <a:srgbClr val="231F20"/>
                </a:solidFill>
                <a:latin typeface="Calibri"/>
                <a:cs typeface="Calibri"/>
              </a:rPr>
              <a:t>r</a:t>
            </a:r>
            <a:r>
              <a:rPr lang="en-US" sz="2000" spc="10" dirty="0">
                <a:solidFill>
                  <a:srgbClr val="231F20"/>
                </a:solidFill>
                <a:latin typeface="Calibri"/>
                <a:cs typeface="Calibri"/>
              </a:rPr>
              <a:t>e</a:t>
            </a:r>
            <a:r>
              <a:rPr lang="en-US" sz="2000" dirty="0">
                <a:solidFill>
                  <a:srgbClr val="231F20"/>
                </a:solidFill>
                <a:latin typeface="Calibri"/>
                <a:cs typeface="Calibri"/>
              </a:rPr>
              <a:t> </a:t>
            </a:r>
            <a:r>
              <a:rPr lang="en-US" sz="2000" spc="-5" dirty="0">
                <a:solidFill>
                  <a:srgbClr val="231F20"/>
                </a:solidFill>
                <a:latin typeface="Calibri"/>
                <a:cs typeface="Calibri"/>
              </a:rPr>
              <a:t>i</a:t>
            </a:r>
            <a:r>
              <a:rPr lang="en-US" sz="2000" spc="10" dirty="0">
                <a:solidFill>
                  <a:srgbClr val="231F20"/>
                </a:solidFill>
                <a:latin typeface="Calibri"/>
                <a:cs typeface="Calibri"/>
              </a:rPr>
              <a:t>n</a:t>
            </a:r>
            <a:r>
              <a:rPr lang="en-US" sz="2000" dirty="0">
                <a:solidFill>
                  <a:srgbClr val="231F20"/>
                </a:solidFill>
                <a:latin typeface="Calibri"/>
                <a:cs typeface="Calibri"/>
              </a:rPr>
              <a:t> </a:t>
            </a:r>
            <a:r>
              <a:rPr lang="en-US" sz="2000" spc="-5" dirty="0">
                <a:solidFill>
                  <a:srgbClr val="231F20"/>
                </a:solidFill>
                <a:latin typeface="Calibri"/>
                <a:cs typeface="Calibri"/>
              </a:rPr>
              <a:t>t</a:t>
            </a:r>
            <a:r>
              <a:rPr lang="en-US" sz="2000" spc="10" dirty="0">
                <a:solidFill>
                  <a:srgbClr val="231F20"/>
                </a:solidFill>
                <a:latin typeface="Calibri"/>
                <a:cs typeface="Calibri"/>
              </a:rPr>
              <a:t>he</a:t>
            </a:r>
            <a:r>
              <a:rPr lang="en-US" sz="2000" dirty="0">
                <a:solidFill>
                  <a:srgbClr val="231F20"/>
                </a:solidFill>
                <a:latin typeface="Calibri"/>
                <a:cs typeface="Calibri"/>
              </a:rPr>
              <a:t> </a:t>
            </a:r>
            <a:r>
              <a:rPr lang="en-US" sz="2000" spc="5" dirty="0">
                <a:solidFill>
                  <a:srgbClr val="231F20"/>
                </a:solidFill>
                <a:latin typeface="Calibri"/>
                <a:cs typeface="Calibri"/>
              </a:rPr>
              <a:t>p</a:t>
            </a:r>
            <a:r>
              <a:rPr lang="en-US" sz="2000" spc="20" dirty="0">
                <a:solidFill>
                  <a:srgbClr val="231F20"/>
                </a:solidFill>
                <a:latin typeface="Calibri"/>
                <a:cs typeface="Calibri"/>
              </a:rPr>
              <a:t>a</a:t>
            </a:r>
            <a:r>
              <a:rPr lang="en-US" sz="2000" spc="-5" dirty="0">
                <a:solidFill>
                  <a:srgbClr val="231F20"/>
                </a:solidFill>
                <a:latin typeface="Calibri"/>
                <a:cs typeface="Calibri"/>
              </a:rPr>
              <a:t>t</a:t>
            </a:r>
            <a:r>
              <a:rPr lang="en-US" sz="2000" spc="5" dirty="0">
                <a:solidFill>
                  <a:srgbClr val="231F20"/>
                </a:solidFill>
                <a:latin typeface="Calibri"/>
                <a:cs typeface="Calibri"/>
              </a:rPr>
              <a:t>ie</a:t>
            </a:r>
            <a:r>
              <a:rPr lang="en-US" sz="2000" spc="15" dirty="0">
                <a:solidFill>
                  <a:srgbClr val="231F20"/>
                </a:solidFill>
                <a:latin typeface="Calibri"/>
                <a:cs typeface="Calibri"/>
              </a:rPr>
              <a:t>n</a:t>
            </a:r>
            <a:r>
              <a:rPr lang="en-US" sz="2000" spc="-5" dirty="0">
                <a:solidFill>
                  <a:srgbClr val="231F20"/>
                </a:solidFill>
                <a:latin typeface="Calibri"/>
                <a:cs typeface="Calibri"/>
              </a:rPr>
              <a:t>t</a:t>
            </a:r>
            <a:r>
              <a:rPr lang="en-US" sz="2000" spc="5" dirty="0">
                <a:solidFill>
                  <a:srgbClr val="231F20"/>
                </a:solidFill>
                <a:latin typeface="Calibri"/>
                <a:cs typeface="Calibri"/>
              </a:rPr>
              <a:t>’s</a:t>
            </a:r>
            <a:r>
              <a:rPr lang="en-US" sz="2000" spc="-50" dirty="0">
                <a:solidFill>
                  <a:srgbClr val="231F20"/>
                </a:solidFill>
                <a:latin typeface="Calibri"/>
                <a:cs typeface="Calibri"/>
              </a:rPr>
              <a:t> </a:t>
            </a:r>
            <a:r>
              <a:rPr lang="en-US" sz="2000" spc="10" dirty="0">
                <a:solidFill>
                  <a:srgbClr val="231F20"/>
                </a:solidFill>
                <a:latin typeface="Calibri"/>
                <a:cs typeface="Calibri"/>
              </a:rPr>
              <a:t>room</a:t>
            </a:r>
            <a:endParaRPr lang="en-US" sz="2000" dirty="0">
              <a:latin typeface="Calibri"/>
              <a:cs typeface="Calibri"/>
            </a:endParaRPr>
          </a:p>
          <a:p>
            <a:pPr marL="685800" lvl="1" indent="-263525">
              <a:spcBef>
                <a:spcPts val="5"/>
              </a:spcBef>
              <a:buFont typeface="Wingdings" panose="05000000000000000000" pitchFamily="2" charset="2"/>
              <a:buChar char="ü"/>
            </a:pPr>
            <a:r>
              <a:rPr lang="en-US" sz="1800" spc="5" dirty="0">
                <a:solidFill>
                  <a:srgbClr val="231F20"/>
                </a:solidFill>
                <a:latin typeface="Calibri"/>
                <a:cs typeface="Calibri"/>
              </a:rPr>
              <a:t>Resistant bacteria</a:t>
            </a:r>
            <a:r>
              <a:rPr lang="en-US" sz="1800" dirty="0">
                <a:solidFill>
                  <a:srgbClr val="231F20"/>
                </a:solidFill>
                <a:latin typeface="Calibri"/>
                <a:cs typeface="Calibri"/>
              </a:rPr>
              <a:t> </a:t>
            </a:r>
            <a:r>
              <a:rPr lang="en-US" sz="1800" spc="10" dirty="0">
                <a:solidFill>
                  <a:srgbClr val="231F20"/>
                </a:solidFill>
                <a:latin typeface="Calibri"/>
                <a:cs typeface="Calibri"/>
              </a:rPr>
              <a:t>(MRSA,</a:t>
            </a:r>
            <a:r>
              <a:rPr lang="en-US" sz="1800" dirty="0">
                <a:solidFill>
                  <a:srgbClr val="231F20"/>
                </a:solidFill>
                <a:latin typeface="Calibri"/>
                <a:cs typeface="Calibri"/>
              </a:rPr>
              <a:t> </a:t>
            </a:r>
            <a:r>
              <a:rPr lang="en-US" sz="1800" spc="10" dirty="0">
                <a:solidFill>
                  <a:srgbClr val="231F20"/>
                </a:solidFill>
                <a:latin typeface="Calibri"/>
                <a:cs typeface="Calibri"/>
              </a:rPr>
              <a:t>VRE,</a:t>
            </a:r>
            <a:r>
              <a:rPr lang="en-US" sz="1800" spc="5" dirty="0">
                <a:solidFill>
                  <a:srgbClr val="231F20"/>
                </a:solidFill>
                <a:latin typeface="Calibri"/>
                <a:cs typeface="Calibri"/>
              </a:rPr>
              <a:t> C.</a:t>
            </a:r>
            <a:r>
              <a:rPr lang="en-US" sz="1800" dirty="0">
                <a:solidFill>
                  <a:srgbClr val="231F20"/>
                </a:solidFill>
                <a:latin typeface="Calibri"/>
                <a:cs typeface="Calibri"/>
              </a:rPr>
              <a:t> difficile,</a:t>
            </a:r>
            <a:r>
              <a:rPr lang="en-US" sz="1800" spc="5" dirty="0">
                <a:solidFill>
                  <a:srgbClr val="231F20"/>
                </a:solidFill>
                <a:latin typeface="Calibri"/>
                <a:cs typeface="Calibri"/>
              </a:rPr>
              <a:t> other</a:t>
            </a:r>
            <a:r>
              <a:rPr lang="en-US" sz="1800" dirty="0">
                <a:solidFill>
                  <a:srgbClr val="231F20"/>
                </a:solidFill>
                <a:latin typeface="Calibri"/>
                <a:cs typeface="Calibri"/>
              </a:rPr>
              <a:t> </a:t>
            </a:r>
            <a:r>
              <a:rPr lang="en-US" sz="1800" spc="10" dirty="0">
                <a:solidFill>
                  <a:srgbClr val="231F20"/>
                </a:solidFill>
                <a:latin typeface="Calibri"/>
                <a:cs typeface="Calibri"/>
              </a:rPr>
              <a:t>MDROs-</a:t>
            </a:r>
            <a:r>
              <a:rPr lang="en-US" sz="1800" spc="5" dirty="0">
                <a:solidFill>
                  <a:srgbClr val="231F20"/>
                </a:solidFill>
                <a:latin typeface="Calibri"/>
                <a:cs typeface="Calibri"/>
              </a:rPr>
              <a:t>Multidrug</a:t>
            </a:r>
            <a:r>
              <a:rPr lang="en-US" sz="1800" spc="-20" dirty="0">
                <a:solidFill>
                  <a:srgbClr val="231F20"/>
                </a:solidFill>
                <a:latin typeface="Calibri"/>
                <a:cs typeface="Calibri"/>
              </a:rPr>
              <a:t> </a:t>
            </a:r>
            <a:r>
              <a:rPr lang="en-US" sz="1800" spc="5" dirty="0">
                <a:solidFill>
                  <a:srgbClr val="231F20"/>
                </a:solidFill>
                <a:latin typeface="Calibri"/>
                <a:cs typeface="Calibri"/>
              </a:rPr>
              <a:t>resistant organisms)</a:t>
            </a:r>
            <a:endParaRPr lang="en-US" sz="1800" dirty="0">
              <a:latin typeface="Calibri"/>
              <a:cs typeface="Calibri"/>
            </a:endParaRPr>
          </a:p>
          <a:p>
            <a:pPr marL="685800" lvl="1" indent="-263525">
              <a:spcBef>
                <a:spcPts val="5"/>
              </a:spcBef>
              <a:buFont typeface="Wingdings" panose="05000000000000000000" pitchFamily="2" charset="2"/>
              <a:buChar char="ü"/>
            </a:pPr>
            <a:r>
              <a:rPr lang="en-US" sz="1800" spc="5" dirty="0">
                <a:solidFill>
                  <a:srgbClr val="231F20"/>
                </a:solidFill>
                <a:latin typeface="Calibri"/>
                <a:cs typeface="Calibri"/>
              </a:rPr>
              <a:t>Scabies</a:t>
            </a:r>
            <a:r>
              <a:rPr lang="en-US" sz="1800" spc="-10" dirty="0">
                <a:solidFill>
                  <a:srgbClr val="231F20"/>
                </a:solidFill>
                <a:latin typeface="Calibri"/>
                <a:cs typeface="Calibri"/>
              </a:rPr>
              <a:t> </a:t>
            </a:r>
            <a:r>
              <a:rPr lang="en-US" sz="1800" spc="15" dirty="0">
                <a:solidFill>
                  <a:srgbClr val="231F20"/>
                </a:solidFill>
                <a:latin typeface="Calibri"/>
                <a:cs typeface="Calibri"/>
              </a:rPr>
              <a:t>&amp;</a:t>
            </a:r>
            <a:r>
              <a:rPr lang="en-US" sz="1800" spc="-15" dirty="0">
                <a:solidFill>
                  <a:srgbClr val="231F20"/>
                </a:solidFill>
                <a:latin typeface="Calibri"/>
                <a:cs typeface="Calibri"/>
              </a:rPr>
              <a:t> </a:t>
            </a:r>
            <a:r>
              <a:rPr lang="en-US" sz="1800" spc="5" dirty="0">
                <a:solidFill>
                  <a:srgbClr val="231F20"/>
                </a:solidFill>
                <a:latin typeface="Calibri"/>
                <a:cs typeface="Calibri"/>
              </a:rPr>
              <a:t>Lice</a:t>
            </a:r>
            <a:endParaRPr lang="en-US" sz="1800" dirty="0">
              <a:latin typeface="Arial" pitchFamily="34" charset="0"/>
              <a:cs typeface="Arial" pitchFamily="34" charset="0"/>
            </a:endParaRPr>
          </a:p>
          <a:p>
            <a:pPr marL="257175" indent="-257175"/>
            <a:endParaRPr lang="en-US" sz="1800" dirty="0"/>
          </a:p>
          <a:p>
            <a:pPr>
              <a:buFontTx/>
              <a:buNone/>
            </a:pPr>
            <a:endParaRPr lang="en-US" sz="1800" dirty="0"/>
          </a:p>
        </p:txBody>
      </p:sp>
    </p:spTree>
    <p:custDataLst>
      <p:tags r:id="rId1"/>
    </p:custDataLst>
    <p:extLst>
      <p:ext uri="{BB962C8B-B14F-4D97-AF65-F5344CB8AC3E}">
        <p14:creationId xmlns:p14="http://schemas.microsoft.com/office/powerpoint/2010/main" val="198661375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D86C6-81B7-40BA-98DB-85C8EF1AE65C}"/>
              </a:ext>
            </a:extLst>
          </p:cNvPr>
          <p:cNvSpPr>
            <a:spLocks noGrp="1"/>
          </p:cNvSpPr>
          <p:nvPr>
            <p:ph type="title"/>
          </p:nvPr>
        </p:nvSpPr>
        <p:spPr/>
        <p:txBody>
          <a:bodyPr/>
          <a:lstStyle/>
          <a:p>
            <a:r>
              <a:rPr lang="en-US" b="1" dirty="0"/>
              <a:t>Monkeypox</a:t>
            </a:r>
          </a:p>
        </p:txBody>
      </p:sp>
      <p:sp>
        <p:nvSpPr>
          <p:cNvPr id="3" name="Content Placeholder 2">
            <a:extLst>
              <a:ext uri="{FF2B5EF4-FFF2-40B4-BE49-F238E27FC236}">
                <a16:creationId xmlns:a16="http://schemas.microsoft.com/office/drawing/2014/main" id="{54CA39F0-7B4E-4C6E-A15F-54E4D8E775F0}"/>
              </a:ext>
            </a:extLst>
          </p:cNvPr>
          <p:cNvSpPr>
            <a:spLocks noGrp="1"/>
          </p:cNvSpPr>
          <p:nvPr>
            <p:ph idx="1"/>
          </p:nvPr>
        </p:nvSpPr>
        <p:spPr>
          <a:xfrm>
            <a:off x="313685" y="872877"/>
            <a:ext cx="6229350" cy="3543300"/>
          </a:xfrm>
        </p:spPr>
        <p:txBody>
          <a:bodyPr>
            <a:normAutofit lnSpcReduction="10000"/>
          </a:bodyPr>
          <a:lstStyle/>
          <a:p>
            <a:pPr defTabSz="685800" fontAlgn="base">
              <a:spcBef>
                <a:spcPct val="20000"/>
              </a:spcBef>
              <a:spcAft>
                <a:spcPts val="0"/>
              </a:spcAft>
              <a:buClrTx/>
              <a:buSzTx/>
              <a:defRPr/>
            </a:pPr>
            <a:endParaRPr lang="en-US" sz="1350" dirty="0">
              <a:solidFill>
                <a:prstClr val="black"/>
              </a:solidFill>
              <a:latin typeface="Calibri"/>
              <a:cs typeface="+mn-cs"/>
            </a:endParaRPr>
          </a:p>
          <a:p>
            <a:pPr marL="257175" indent="-257175" defTabSz="685800" fontAlgn="base">
              <a:spcBef>
                <a:spcPct val="20000"/>
              </a:spcBef>
              <a:spcAft>
                <a:spcPts val="0"/>
              </a:spcAft>
              <a:buClrTx/>
              <a:buSzTx/>
              <a:buFont typeface="Arial" panose="020B0604020202020204" pitchFamily="34" charset="0"/>
              <a:buChar char="•"/>
              <a:defRPr/>
            </a:pPr>
            <a:r>
              <a:rPr lang="en-US" sz="2000" dirty="0">
                <a:solidFill>
                  <a:prstClr val="black"/>
                </a:solidFill>
                <a:latin typeface="Calibri"/>
                <a:cs typeface="+mn-cs"/>
              </a:rPr>
              <a:t>This is a rare, sometimes life-threatening </a:t>
            </a:r>
            <a:r>
              <a:rPr lang="en-US" sz="2000" b="1" dirty="0">
                <a:solidFill>
                  <a:prstClr val="black"/>
                </a:solidFill>
                <a:latin typeface="Calibri"/>
                <a:cs typeface="+mn-cs"/>
              </a:rPr>
              <a:t>zoonotic infection. </a:t>
            </a:r>
            <a:r>
              <a:rPr lang="en-US" sz="2000" dirty="0">
                <a:solidFill>
                  <a:prstClr val="black"/>
                </a:solidFill>
                <a:latin typeface="Calibri"/>
                <a:cs typeface="+mn-cs"/>
              </a:rPr>
              <a:t>An endemic in west and central Africa.</a:t>
            </a:r>
          </a:p>
          <a:p>
            <a:pPr marL="257175" indent="-257175" defTabSz="685800" fontAlgn="base">
              <a:spcBef>
                <a:spcPct val="20000"/>
              </a:spcBef>
              <a:spcAft>
                <a:spcPts val="0"/>
              </a:spcAft>
              <a:buClrTx/>
              <a:buSzTx/>
              <a:buFont typeface="Arial" panose="020B0604020202020204" pitchFamily="34" charset="0"/>
              <a:buChar char="•"/>
              <a:defRPr/>
            </a:pPr>
            <a:r>
              <a:rPr lang="en-US" sz="2000" dirty="0">
                <a:solidFill>
                  <a:prstClr val="black"/>
                </a:solidFill>
                <a:latin typeface="Calibri"/>
              </a:rPr>
              <a:t>This is caused by </a:t>
            </a:r>
            <a:r>
              <a:rPr lang="en-US" sz="2000" i="1" dirty="0">
                <a:solidFill>
                  <a:prstClr val="black"/>
                </a:solidFill>
                <a:latin typeface="Calibri"/>
              </a:rPr>
              <a:t>Monkeypox virus </a:t>
            </a:r>
            <a:r>
              <a:rPr lang="en-US" sz="2000" dirty="0">
                <a:solidFill>
                  <a:prstClr val="black"/>
                </a:solidFill>
                <a:latin typeface="Calibri"/>
              </a:rPr>
              <a:t>(which is an </a:t>
            </a:r>
            <a:r>
              <a:rPr lang="en-US" sz="2000" b="1" dirty="0" err="1">
                <a:solidFill>
                  <a:prstClr val="black"/>
                </a:solidFill>
                <a:latin typeface="Calibri"/>
              </a:rPr>
              <a:t>orthopoxvirus</a:t>
            </a:r>
            <a:r>
              <a:rPr lang="en-US" sz="2000" dirty="0">
                <a:solidFill>
                  <a:prstClr val="black"/>
                </a:solidFill>
                <a:latin typeface="Calibri"/>
              </a:rPr>
              <a:t>). Specific animal reservoir unknown, buy likely small mammals.</a:t>
            </a:r>
          </a:p>
          <a:p>
            <a:pPr marL="257175" indent="-257175" defTabSz="685800" fontAlgn="base">
              <a:spcBef>
                <a:spcPct val="20000"/>
              </a:spcBef>
              <a:spcAft>
                <a:spcPts val="0"/>
              </a:spcAft>
              <a:buClrTx/>
              <a:buSzTx/>
              <a:buFont typeface="Arial" panose="020B0604020202020204" pitchFamily="34" charset="0"/>
              <a:buChar char="•"/>
              <a:defRPr/>
            </a:pPr>
            <a:r>
              <a:rPr lang="en-US" sz="2000" dirty="0">
                <a:solidFill>
                  <a:prstClr val="black"/>
                </a:solidFill>
                <a:latin typeface="Calibri"/>
                <a:cs typeface="+mn-cs"/>
              </a:rPr>
              <a:t>It can</a:t>
            </a:r>
            <a:r>
              <a:rPr lang="en-US" sz="2000" dirty="0">
                <a:solidFill>
                  <a:prstClr val="black"/>
                </a:solidFill>
                <a:latin typeface="Calibri"/>
              </a:rPr>
              <a:t> spread from infected animals to humans and person-to-person via respiratory secretions, intimate skin-to-skin contact, contact with infected body fluids (e.g., fluid from vesicles and pustules), fomites (e.g., shared towels, contaminated bedding) </a:t>
            </a:r>
          </a:p>
          <a:p>
            <a:pPr marL="257175" indent="-257175" defTabSz="685800" fontAlgn="base">
              <a:spcBef>
                <a:spcPct val="20000"/>
              </a:spcBef>
              <a:spcAft>
                <a:spcPts val="0"/>
              </a:spcAft>
              <a:buClrTx/>
              <a:buSzTx/>
              <a:buFont typeface="Arial" panose="020B0604020202020204" pitchFamily="34" charset="0"/>
              <a:buChar char="•"/>
              <a:defRPr/>
            </a:pPr>
            <a:r>
              <a:rPr lang="en-US" sz="2000" b="1" dirty="0">
                <a:solidFill>
                  <a:prstClr val="black"/>
                </a:solidFill>
                <a:latin typeface="Calibri"/>
                <a:cs typeface="+mn-cs"/>
              </a:rPr>
              <a:t>Isolation Precautions </a:t>
            </a:r>
            <a:r>
              <a:rPr lang="en-US" sz="2000" dirty="0">
                <a:solidFill>
                  <a:prstClr val="black"/>
                </a:solidFill>
                <a:latin typeface="Calibri"/>
                <a:cs typeface="+mn-cs"/>
              </a:rPr>
              <a:t>– Airborne and Contact </a:t>
            </a:r>
          </a:p>
        </p:txBody>
      </p:sp>
      <p:pic>
        <p:nvPicPr>
          <p:cNvPr id="5" name="Picture 4">
            <a:extLst>
              <a:ext uri="{FF2B5EF4-FFF2-40B4-BE49-F238E27FC236}">
                <a16:creationId xmlns:a16="http://schemas.microsoft.com/office/drawing/2014/main" id="{FE6B5311-0912-475D-A024-106BA7703C0B}"/>
              </a:ext>
            </a:extLst>
          </p:cNvPr>
          <p:cNvPicPr>
            <a:picLocks noChangeAspect="1"/>
          </p:cNvPicPr>
          <p:nvPr/>
        </p:nvPicPr>
        <p:blipFill rotWithShape="1">
          <a:blip r:embed="rId4"/>
          <a:srcRect r="2407"/>
          <a:stretch/>
        </p:blipFill>
        <p:spPr>
          <a:xfrm>
            <a:off x="6351385" y="2571750"/>
            <a:ext cx="2228850" cy="1346705"/>
          </a:xfrm>
          <a:prstGeom prst="rect">
            <a:avLst/>
          </a:prstGeom>
        </p:spPr>
      </p:pic>
    </p:spTree>
    <p:custDataLst>
      <p:tags r:id="rId1"/>
    </p:custDataLst>
    <p:extLst>
      <p:ext uri="{BB962C8B-B14F-4D97-AF65-F5344CB8AC3E}">
        <p14:creationId xmlns:p14="http://schemas.microsoft.com/office/powerpoint/2010/main" val="505675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1">
            <a:extLst>
              <a:ext uri="{FF2B5EF4-FFF2-40B4-BE49-F238E27FC236}">
                <a16:creationId xmlns:a16="http://schemas.microsoft.com/office/drawing/2014/main" id="{0B1B25C8-77B0-45E5-A6DB-CE910B4FDE02}"/>
              </a:ext>
            </a:extLst>
          </p:cNvPr>
          <p:cNvSpPr txBox="1">
            <a:spLocks noChangeArrowheads="1"/>
          </p:cNvSpPr>
          <p:nvPr/>
        </p:nvSpPr>
        <p:spPr bwMode="auto">
          <a:xfrm>
            <a:off x="3016379" y="1838990"/>
            <a:ext cx="506646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base" hangingPunct="1">
              <a:spcBef>
                <a:spcPct val="0"/>
              </a:spcBef>
              <a:spcAft>
                <a:spcPct val="0"/>
              </a:spcAft>
              <a:buNone/>
            </a:pPr>
            <a:r>
              <a:rPr lang="en-US" altLang="en-US" b="1" dirty="0">
                <a:solidFill>
                  <a:srgbClr val="000000"/>
                </a:solidFill>
                <a:cs typeface="Arial" panose="020B0604020202020204" pitchFamily="34" charset="0"/>
              </a:rPr>
              <a:t>Holy Cross opened its doors on December 8, 1955, with facilities for 100 adult patients.</a:t>
            </a:r>
          </a:p>
        </p:txBody>
      </p:sp>
      <p:pic>
        <p:nvPicPr>
          <p:cNvPr id="2" name="Picture 1">
            <a:extLst>
              <a:ext uri="{FF2B5EF4-FFF2-40B4-BE49-F238E27FC236}">
                <a16:creationId xmlns:a16="http://schemas.microsoft.com/office/drawing/2014/main" id="{5EB0FE83-2DAE-484C-B6EA-37219B70A9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517" y="275604"/>
            <a:ext cx="2109416" cy="4435337"/>
          </a:xfrm>
          <a:prstGeom prst="rect">
            <a:avLst/>
          </a:prstGeom>
          <a:scene3d>
            <a:camera prst="orthographicFront"/>
            <a:lightRig rig="threePt" dir="t"/>
          </a:scene3d>
          <a:sp3d>
            <a:bevelT/>
          </a:sp3d>
        </p:spPr>
      </p:pic>
    </p:spTree>
    <p:custDataLst>
      <p:tags r:id="rId1"/>
    </p:custDataLst>
    <p:extLst>
      <p:ext uri="{BB962C8B-B14F-4D97-AF65-F5344CB8AC3E}">
        <p14:creationId xmlns:p14="http://schemas.microsoft.com/office/powerpoint/2010/main" val="7839560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BEEA7-0C19-441D-B6C7-F4ECF3215B9B}"/>
              </a:ext>
            </a:extLst>
          </p:cNvPr>
          <p:cNvSpPr>
            <a:spLocks noGrp="1"/>
          </p:cNvSpPr>
          <p:nvPr>
            <p:ph type="title"/>
          </p:nvPr>
        </p:nvSpPr>
        <p:spPr/>
        <p:txBody>
          <a:bodyPr/>
          <a:lstStyle/>
          <a:p>
            <a:r>
              <a:rPr lang="en-US" b="1" dirty="0"/>
              <a:t>Monkeypox</a:t>
            </a:r>
          </a:p>
        </p:txBody>
      </p:sp>
      <p:sp>
        <p:nvSpPr>
          <p:cNvPr id="3" name="Content Placeholder 2">
            <a:extLst>
              <a:ext uri="{FF2B5EF4-FFF2-40B4-BE49-F238E27FC236}">
                <a16:creationId xmlns:a16="http://schemas.microsoft.com/office/drawing/2014/main" id="{BB1A64D4-1434-4E18-AE73-B6037A232D46}"/>
              </a:ext>
            </a:extLst>
          </p:cNvPr>
          <p:cNvSpPr>
            <a:spLocks noGrp="1"/>
          </p:cNvSpPr>
          <p:nvPr>
            <p:ph idx="1"/>
          </p:nvPr>
        </p:nvSpPr>
        <p:spPr>
          <a:xfrm>
            <a:off x="257677" y="1065543"/>
            <a:ext cx="6608058" cy="3422637"/>
          </a:xfrm>
        </p:spPr>
        <p:txBody>
          <a:bodyPr>
            <a:noAutofit/>
          </a:bodyPr>
          <a:lstStyle/>
          <a:p>
            <a:pPr defTabSz="685800" fontAlgn="base">
              <a:spcBef>
                <a:spcPct val="20000"/>
              </a:spcBef>
              <a:spcAft>
                <a:spcPts val="0"/>
              </a:spcAft>
              <a:buClrTx/>
              <a:buSzTx/>
              <a:defRPr/>
            </a:pPr>
            <a:r>
              <a:rPr lang="en-US" sz="2000" b="1" dirty="0">
                <a:solidFill>
                  <a:prstClr val="black"/>
                </a:solidFill>
                <a:latin typeface="Calibri"/>
              </a:rPr>
              <a:t>Clinical Symptoms </a:t>
            </a:r>
            <a:endParaRPr lang="en-US" sz="2000" dirty="0">
              <a:solidFill>
                <a:prstClr val="black"/>
              </a:solidFill>
              <a:latin typeface="Calibri"/>
              <a:cs typeface="+mn-cs"/>
            </a:endParaRPr>
          </a:p>
          <a:p>
            <a:pPr marL="285750" indent="-285750" defTabSz="685800" fontAlgn="base">
              <a:spcBef>
                <a:spcPct val="20000"/>
              </a:spcBef>
              <a:spcAft>
                <a:spcPts val="0"/>
              </a:spcAft>
              <a:buClr>
                <a:schemeClr val="accent5">
                  <a:lumMod val="50000"/>
                </a:schemeClr>
              </a:buClr>
              <a:buSzTx/>
              <a:buFont typeface="Wingdings" panose="05000000000000000000" pitchFamily="2" charset="2"/>
              <a:buChar char="§"/>
              <a:defRPr/>
            </a:pPr>
            <a:r>
              <a:rPr lang="en-US" sz="1800" dirty="0">
                <a:solidFill>
                  <a:prstClr val="black"/>
                </a:solidFill>
                <a:latin typeface="Calibri"/>
              </a:rPr>
              <a:t>Skin rash or enanthem in all patients </a:t>
            </a:r>
          </a:p>
          <a:p>
            <a:pPr marL="285750" indent="-285750" defTabSz="685800" fontAlgn="base">
              <a:spcBef>
                <a:spcPct val="20000"/>
              </a:spcBef>
              <a:spcAft>
                <a:spcPts val="0"/>
              </a:spcAft>
              <a:buClr>
                <a:schemeClr val="accent5">
                  <a:lumMod val="50000"/>
                </a:schemeClr>
              </a:buClr>
              <a:buSzTx/>
              <a:buFont typeface="Wingdings" panose="05000000000000000000" pitchFamily="2" charset="2"/>
              <a:buChar char="§"/>
              <a:defRPr/>
            </a:pPr>
            <a:r>
              <a:rPr lang="en-US" sz="1800" dirty="0">
                <a:solidFill>
                  <a:prstClr val="black"/>
                </a:solidFill>
                <a:latin typeface="Calibri"/>
                <a:cs typeface="+mn-cs"/>
              </a:rPr>
              <a:t>Lesions in different phases of development seen side-by-side </a:t>
            </a:r>
          </a:p>
          <a:p>
            <a:pPr marL="285750" indent="-285750" defTabSz="685800" fontAlgn="base">
              <a:spcBef>
                <a:spcPct val="20000"/>
              </a:spcBef>
              <a:spcAft>
                <a:spcPts val="0"/>
              </a:spcAft>
              <a:buClr>
                <a:schemeClr val="accent5">
                  <a:lumMod val="50000"/>
                </a:schemeClr>
              </a:buClr>
              <a:buSzTx/>
              <a:buFont typeface="Wingdings" panose="05000000000000000000" pitchFamily="2" charset="2"/>
              <a:buChar char="§"/>
              <a:defRPr/>
            </a:pPr>
            <a:r>
              <a:rPr lang="en-US" sz="1800" dirty="0">
                <a:solidFill>
                  <a:prstClr val="black"/>
                </a:solidFill>
                <a:latin typeface="Calibri"/>
              </a:rPr>
              <a:t>Rash either scattered or diffuse; sometimes limited to one body site and mucosal area (e.g., anogenital region or lips/face) </a:t>
            </a:r>
          </a:p>
          <a:p>
            <a:pPr marL="285750" indent="-285750" defTabSz="685800" fontAlgn="base">
              <a:spcBef>
                <a:spcPct val="20000"/>
              </a:spcBef>
              <a:spcAft>
                <a:spcPts val="0"/>
              </a:spcAft>
              <a:buClr>
                <a:schemeClr val="accent5">
                  <a:lumMod val="50000"/>
                </a:schemeClr>
              </a:buClr>
              <a:buSzTx/>
              <a:buFont typeface="Wingdings" panose="05000000000000000000" pitchFamily="2" charset="2"/>
              <a:buChar char="§"/>
              <a:defRPr/>
            </a:pPr>
            <a:r>
              <a:rPr lang="en-US" sz="1800" dirty="0">
                <a:solidFill>
                  <a:prstClr val="black"/>
                </a:solidFill>
                <a:latin typeface="Calibri"/>
              </a:rPr>
              <a:t>Presenting complaint sometimes anorectal pain or tenesmus; physical examination yields visible lesions and proctitis </a:t>
            </a:r>
          </a:p>
          <a:p>
            <a:pPr marL="285750" indent="-285750" defTabSz="685800" fontAlgn="base">
              <a:spcBef>
                <a:spcPct val="20000"/>
              </a:spcBef>
              <a:spcAft>
                <a:spcPts val="0"/>
              </a:spcAft>
              <a:buClr>
                <a:schemeClr val="accent5">
                  <a:lumMod val="50000"/>
                </a:schemeClr>
              </a:buClr>
              <a:buSzTx/>
              <a:buFont typeface="Wingdings" panose="05000000000000000000" pitchFamily="2" charset="2"/>
              <a:buChar char="§"/>
              <a:defRPr/>
            </a:pPr>
            <a:r>
              <a:rPr lang="en-US" sz="1800" dirty="0">
                <a:solidFill>
                  <a:prstClr val="black"/>
                </a:solidFill>
                <a:latin typeface="Calibri"/>
              </a:rPr>
              <a:t>Prodromal symptoms mild or not occurring </a:t>
            </a:r>
          </a:p>
          <a:p>
            <a:pPr marL="285750" indent="-285750" defTabSz="685800" fontAlgn="base">
              <a:spcBef>
                <a:spcPct val="20000"/>
              </a:spcBef>
              <a:spcAft>
                <a:spcPts val="0"/>
              </a:spcAft>
              <a:buClr>
                <a:schemeClr val="accent5">
                  <a:lumMod val="50000"/>
                </a:schemeClr>
              </a:buClr>
              <a:buSzTx/>
              <a:buFont typeface="Wingdings" panose="05000000000000000000" pitchFamily="2" charset="2"/>
              <a:buChar char="§"/>
              <a:defRPr/>
            </a:pPr>
            <a:r>
              <a:rPr lang="en-US" sz="1800" dirty="0">
                <a:solidFill>
                  <a:prstClr val="black"/>
                </a:solidFill>
                <a:latin typeface="Calibri"/>
              </a:rPr>
              <a:t>Fever, lymphadenopathy not occurring in all patients </a:t>
            </a:r>
          </a:p>
          <a:p>
            <a:pPr marL="285750" indent="-285750" defTabSz="685800" fontAlgn="base">
              <a:spcBef>
                <a:spcPct val="20000"/>
              </a:spcBef>
              <a:spcAft>
                <a:spcPts val="0"/>
              </a:spcAft>
              <a:buClr>
                <a:schemeClr val="accent5">
                  <a:lumMod val="50000"/>
                </a:schemeClr>
              </a:buClr>
              <a:buSzTx/>
              <a:buFont typeface="Wingdings" panose="05000000000000000000" pitchFamily="2" charset="2"/>
              <a:buChar char="§"/>
              <a:defRPr/>
            </a:pPr>
            <a:r>
              <a:rPr lang="en-US" sz="1800" dirty="0">
                <a:solidFill>
                  <a:prstClr val="black"/>
                </a:solidFill>
                <a:latin typeface="Calibri"/>
              </a:rPr>
              <a:t>Some co-infections with sexual transmitted infections (STIs) </a:t>
            </a:r>
            <a:endParaRPr lang="en-US" sz="1500" dirty="0">
              <a:solidFill>
                <a:prstClr val="black"/>
              </a:solidFill>
              <a:latin typeface="Calibri"/>
            </a:endParaRPr>
          </a:p>
          <a:p>
            <a:pPr marL="257175" indent="-257175" defTabSz="685800" fontAlgn="base">
              <a:spcBef>
                <a:spcPct val="20000"/>
              </a:spcBef>
              <a:spcAft>
                <a:spcPts val="0"/>
              </a:spcAft>
              <a:buClrTx/>
              <a:buSzTx/>
              <a:buFont typeface="Arial" panose="020B0604020202020204" pitchFamily="34" charset="0"/>
              <a:buChar char="•"/>
              <a:defRPr/>
            </a:pPr>
            <a:endParaRPr lang="en-US" sz="1500" dirty="0"/>
          </a:p>
        </p:txBody>
      </p:sp>
      <p:pic>
        <p:nvPicPr>
          <p:cNvPr id="5" name="Picture 4">
            <a:extLst>
              <a:ext uri="{FF2B5EF4-FFF2-40B4-BE49-F238E27FC236}">
                <a16:creationId xmlns:a16="http://schemas.microsoft.com/office/drawing/2014/main" id="{BA7CDD64-9AF4-499C-B104-C5A53B50C108}"/>
              </a:ext>
            </a:extLst>
          </p:cNvPr>
          <p:cNvPicPr>
            <a:picLocks noChangeAspect="1"/>
          </p:cNvPicPr>
          <p:nvPr/>
        </p:nvPicPr>
        <p:blipFill>
          <a:blip r:embed="rId4"/>
          <a:stretch>
            <a:fillRect/>
          </a:stretch>
        </p:blipFill>
        <p:spPr>
          <a:xfrm>
            <a:off x="6865735" y="2057349"/>
            <a:ext cx="1714500" cy="1650527"/>
          </a:xfrm>
          <a:prstGeom prst="rect">
            <a:avLst/>
          </a:prstGeom>
        </p:spPr>
      </p:pic>
    </p:spTree>
    <p:custDataLst>
      <p:tags r:id="rId1"/>
    </p:custDataLst>
    <p:extLst>
      <p:ext uri="{BB962C8B-B14F-4D97-AF65-F5344CB8AC3E}">
        <p14:creationId xmlns:p14="http://schemas.microsoft.com/office/powerpoint/2010/main" val="8465103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58B0-5DDA-414C-86FE-45B08BEA303C}"/>
              </a:ext>
            </a:extLst>
          </p:cNvPr>
          <p:cNvSpPr>
            <a:spLocks noGrp="1"/>
          </p:cNvSpPr>
          <p:nvPr>
            <p:ph type="title"/>
          </p:nvPr>
        </p:nvSpPr>
        <p:spPr>
          <a:xfrm>
            <a:off x="192413" y="166712"/>
            <a:ext cx="7992406" cy="458074"/>
          </a:xfrm>
        </p:spPr>
        <p:txBody>
          <a:bodyPr/>
          <a:lstStyle/>
          <a:p>
            <a:r>
              <a:rPr lang="en-US" sz="3200" b="1" dirty="0"/>
              <a:t>Transmission-Based Precautions</a:t>
            </a:r>
          </a:p>
        </p:txBody>
      </p:sp>
      <p:sp>
        <p:nvSpPr>
          <p:cNvPr id="3" name="Content Placeholder 2">
            <a:extLst>
              <a:ext uri="{FF2B5EF4-FFF2-40B4-BE49-F238E27FC236}">
                <a16:creationId xmlns:a16="http://schemas.microsoft.com/office/drawing/2014/main" id="{E3431A48-AD74-454C-A83C-AAF5092F4215}"/>
              </a:ext>
            </a:extLst>
          </p:cNvPr>
          <p:cNvSpPr>
            <a:spLocks noGrp="1"/>
          </p:cNvSpPr>
          <p:nvPr>
            <p:ph idx="1"/>
          </p:nvPr>
        </p:nvSpPr>
        <p:spPr>
          <a:xfrm>
            <a:off x="413996" y="995255"/>
            <a:ext cx="7992406" cy="3394472"/>
          </a:xfrm>
        </p:spPr>
        <p:txBody>
          <a:bodyPr/>
          <a:lstStyle/>
          <a:p>
            <a:r>
              <a:rPr lang="en-US" sz="2400" b="1" dirty="0">
                <a:latin typeface="Arial" pitchFamily="34" charset="0"/>
                <a:cs typeface="Arial" pitchFamily="34" charset="0"/>
              </a:rPr>
              <a:t>Droplet Precautions</a:t>
            </a:r>
          </a:p>
          <a:p>
            <a:pPr lvl="1">
              <a:buClr>
                <a:schemeClr val="accent1"/>
              </a:buClr>
              <a:buFont typeface="Wingdings" pitchFamily="2" charset="2"/>
              <a:buChar char="§"/>
            </a:pPr>
            <a:r>
              <a:rPr lang="en-US" sz="1800" dirty="0">
                <a:solidFill>
                  <a:schemeClr val="tx1">
                    <a:lumMod val="50000"/>
                  </a:schemeClr>
                </a:solidFill>
                <a:latin typeface="Arial" pitchFamily="34" charset="0"/>
                <a:cs typeface="Arial" pitchFamily="34" charset="0"/>
              </a:rPr>
              <a:t>Microorganisms transported by large particle droplets, generated by an infected patient during coughing, sneezing, talking or performance of other procedures</a:t>
            </a:r>
          </a:p>
          <a:p>
            <a:pPr lvl="1">
              <a:buClr>
                <a:schemeClr val="accent1"/>
              </a:buClr>
              <a:buFont typeface="Wingdings" pitchFamily="2" charset="2"/>
              <a:buChar char="§"/>
            </a:pPr>
            <a:r>
              <a:rPr lang="en-US" sz="1800" spc="10" dirty="0">
                <a:solidFill>
                  <a:schemeClr val="tx1">
                    <a:lumMod val="50000"/>
                  </a:schemeClr>
                </a:solidFill>
                <a:latin typeface="+mn-lt"/>
                <a:cs typeface="Calibri"/>
              </a:rPr>
              <a:t>Wear a </a:t>
            </a:r>
            <a:r>
              <a:rPr lang="en-US" sz="1800" spc="5" dirty="0">
                <a:solidFill>
                  <a:schemeClr val="tx1">
                    <a:lumMod val="50000"/>
                  </a:schemeClr>
                </a:solidFill>
                <a:latin typeface="+mn-lt"/>
                <a:cs typeface="Calibri"/>
              </a:rPr>
              <a:t>surgical </a:t>
            </a:r>
            <a:r>
              <a:rPr lang="en-US" sz="1800" spc="10" dirty="0">
                <a:solidFill>
                  <a:schemeClr val="tx1">
                    <a:lumMod val="50000"/>
                  </a:schemeClr>
                </a:solidFill>
                <a:latin typeface="+mn-lt"/>
                <a:cs typeface="Calibri"/>
              </a:rPr>
              <a:t>mask </a:t>
            </a:r>
            <a:r>
              <a:rPr lang="en-US" sz="1800" spc="5" dirty="0">
                <a:solidFill>
                  <a:schemeClr val="tx1">
                    <a:lumMod val="50000"/>
                  </a:schemeClr>
                </a:solidFill>
                <a:latin typeface="+mn-lt"/>
                <a:cs typeface="Calibri"/>
              </a:rPr>
              <a:t>the entire </a:t>
            </a:r>
            <a:r>
              <a:rPr lang="en-US" sz="1800" spc="10" dirty="0">
                <a:solidFill>
                  <a:schemeClr val="tx1">
                    <a:lumMod val="50000"/>
                  </a:schemeClr>
                </a:solidFill>
                <a:latin typeface="+mn-lt"/>
                <a:cs typeface="Calibri"/>
              </a:rPr>
              <a:t>time </a:t>
            </a:r>
            <a:r>
              <a:rPr lang="en-US" sz="1800" spc="5" dirty="0">
                <a:solidFill>
                  <a:schemeClr val="tx1">
                    <a:lumMod val="50000"/>
                  </a:schemeClr>
                </a:solidFill>
                <a:latin typeface="+mn-lt"/>
                <a:cs typeface="Calibri"/>
              </a:rPr>
              <a:t>you are in the </a:t>
            </a:r>
            <a:r>
              <a:rPr lang="en-US" sz="1800" spc="-170" dirty="0">
                <a:solidFill>
                  <a:schemeClr val="tx1">
                    <a:lumMod val="50000"/>
                  </a:schemeClr>
                </a:solidFill>
                <a:latin typeface="+mn-lt"/>
                <a:cs typeface="Calibri"/>
              </a:rPr>
              <a:t> </a:t>
            </a:r>
            <a:r>
              <a:rPr lang="en-US" sz="1800" spc="5" dirty="0">
                <a:solidFill>
                  <a:schemeClr val="tx1">
                    <a:lumMod val="50000"/>
                  </a:schemeClr>
                </a:solidFill>
                <a:latin typeface="+mn-lt"/>
                <a:cs typeface="Calibri"/>
              </a:rPr>
              <a:t>patient’s</a:t>
            </a:r>
            <a:r>
              <a:rPr lang="en-US" sz="1800" spc="-30" dirty="0">
                <a:solidFill>
                  <a:schemeClr val="tx1">
                    <a:lumMod val="50000"/>
                  </a:schemeClr>
                </a:solidFill>
                <a:latin typeface="+mn-lt"/>
                <a:cs typeface="Calibri"/>
              </a:rPr>
              <a:t> </a:t>
            </a:r>
            <a:r>
              <a:rPr lang="en-US" sz="1800" spc="10" dirty="0">
                <a:solidFill>
                  <a:schemeClr val="tx1">
                    <a:lumMod val="50000"/>
                  </a:schemeClr>
                </a:solidFill>
                <a:latin typeface="+mn-lt"/>
                <a:cs typeface="Calibri"/>
              </a:rPr>
              <a:t>room</a:t>
            </a:r>
          </a:p>
          <a:p>
            <a:pPr marL="457200" indent="-220663">
              <a:spcBef>
                <a:spcPts val="15"/>
              </a:spcBef>
              <a:buClr>
                <a:schemeClr val="accent2"/>
              </a:buClr>
              <a:buFont typeface="Wingdings" panose="05000000000000000000" pitchFamily="2" charset="2"/>
              <a:buChar char="ü"/>
            </a:pPr>
            <a:r>
              <a:rPr lang="pt-BR" sz="1800" spc="5" dirty="0" err="1">
                <a:solidFill>
                  <a:schemeClr val="tx1">
                    <a:lumMod val="50000"/>
                  </a:schemeClr>
                </a:solidFill>
                <a:latin typeface="+mn-lt"/>
                <a:cs typeface="Calibri"/>
              </a:rPr>
              <a:t>Bacterial</a:t>
            </a:r>
            <a:r>
              <a:rPr lang="pt-BR" sz="1800" dirty="0">
                <a:solidFill>
                  <a:schemeClr val="tx1">
                    <a:lumMod val="50000"/>
                  </a:schemeClr>
                </a:solidFill>
                <a:latin typeface="+mn-lt"/>
                <a:cs typeface="Calibri"/>
              </a:rPr>
              <a:t> </a:t>
            </a:r>
            <a:r>
              <a:rPr lang="pt-BR" sz="1800" spc="5" dirty="0" err="1">
                <a:solidFill>
                  <a:schemeClr val="tx1">
                    <a:lumMod val="50000"/>
                  </a:schemeClr>
                </a:solidFill>
                <a:latin typeface="+mn-lt"/>
                <a:cs typeface="Calibri"/>
              </a:rPr>
              <a:t>meningitis</a:t>
            </a:r>
            <a:r>
              <a:rPr lang="pt-BR" sz="1800" dirty="0">
                <a:solidFill>
                  <a:schemeClr val="tx1">
                    <a:lumMod val="50000"/>
                  </a:schemeClr>
                </a:solidFill>
                <a:latin typeface="+mn-lt"/>
                <a:cs typeface="Calibri"/>
              </a:rPr>
              <a:t> </a:t>
            </a:r>
            <a:r>
              <a:rPr lang="pt-BR" sz="1800" spc="10" dirty="0" err="1">
                <a:solidFill>
                  <a:schemeClr val="tx1">
                    <a:lumMod val="50000"/>
                  </a:schemeClr>
                </a:solidFill>
                <a:latin typeface="+mn-lt"/>
                <a:cs typeface="Calibri"/>
              </a:rPr>
              <a:t>and</a:t>
            </a:r>
            <a:r>
              <a:rPr lang="pt-BR" sz="1800" spc="-45" dirty="0">
                <a:solidFill>
                  <a:schemeClr val="tx1">
                    <a:lumMod val="50000"/>
                  </a:schemeClr>
                </a:solidFill>
                <a:latin typeface="+mn-lt"/>
                <a:cs typeface="Calibri"/>
              </a:rPr>
              <a:t> </a:t>
            </a:r>
            <a:r>
              <a:rPr lang="pt-BR" sz="1800" spc="5" dirty="0" err="1">
                <a:solidFill>
                  <a:schemeClr val="tx1">
                    <a:lumMod val="50000"/>
                  </a:schemeClr>
                </a:solidFill>
                <a:latin typeface="+mn-lt"/>
                <a:cs typeface="Calibri"/>
              </a:rPr>
              <a:t>meningococcemia</a:t>
            </a:r>
            <a:endParaRPr lang="pt-BR" sz="1800" dirty="0">
              <a:solidFill>
                <a:schemeClr val="tx1">
                  <a:lumMod val="50000"/>
                </a:schemeClr>
              </a:solidFill>
              <a:latin typeface="+mn-lt"/>
              <a:cs typeface="Calibri"/>
            </a:endParaRPr>
          </a:p>
          <a:p>
            <a:pPr marL="457200" marR="2040708" indent="-220663">
              <a:spcBef>
                <a:spcPts val="10"/>
              </a:spcBef>
              <a:buClr>
                <a:schemeClr val="accent2"/>
              </a:buClr>
              <a:buFont typeface="Wingdings" panose="05000000000000000000" pitchFamily="2" charset="2"/>
              <a:buChar char="ü"/>
            </a:pPr>
            <a:r>
              <a:rPr lang="pt-BR" sz="1800" spc="5" dirty="0" err="1">
                <a:solidFill>
                  <a:schemeClr val="tx1">
                    <a:lumMod val="50000"/>
                  </a:schemeClr>
                </a:solidFill>
                <a:latin typeface="+mn-lt"/>
                <a:cs typeface="Calibri"/>
              </a:rPr>
              <a:t>Pertussis</a:t>
            </a:r>
            <a:endParaRPr lang="pt-BR" sz="1800" spc="5" dirty="0">
              <a:solidFill>
                <a:schemeClr val="tx1">
                  <a:lumMod val="50000"/>
                </a:schemeClr>
              </a:solidFill>
              <a:latin typeface="+mn-lt"/>
              <a:cs typeface="Calibri"/>
            </a:endParaRPr>
          </a:p>
          <a:p>
            <a:pPr marL="457200" marR="2040708" indent="-220663">
              <a:spcBef>
                <a:spcPts val="10"/>
              </a:spcBef>
              <a:buClr>
                <a:schemeClr val="accent2"/>
              </a:buClr>
              <a:buFont typeface="Wingdings" panose="05000000000000000000" pitchFamily="2" charset="2"/>
              <a:buChar char="ü"/>
            </a:pPr>
            <a:r>
              <a:rPr lang="pt-BR" sz="1800" spc="10" dirty="0">
                <a:solidFill>
                  <a:schemeClr val="tx1">
                    <a:lumMod val="50000"/>
                  </a:schemeClr>
                </a:solidFill>
                <a:latin typeface="+mn-lt"/>
                <a:cs typeface="Calibri"/>
              </a:rPr>
              <a:t>In</a:t>
            </a:r>
            <a:r>
              <a:rPr lang="pt-BR" sz="1800" spc="-5" dirty="0">
                <a:solidFill>
                  <a:schemeClr val="tx1">
                    <a:lumMod val="50000"/>
                  </a:schemeClr>
                </a:solidFill>
                <a:latin typeface="+mn-lt"/>
                <a:cs typeface="Calibri"/>
              </a:rPr>
              <a:t>f</a:t>
            </a:r>
            <a:r>
              <a:rPr lang="pt-BR" sz="1800" spc="5" dirty="0">
                <a:solidFill>
                  <a:schemeClr val="tx1">
                    <a:lumMod val="50000"/>
                  </a:schemeClr>
                </a:solidFill>
                <a:latin typeface="+mn-lt"/>
                <a:cs typeface="Calibri"/>
              </a:rPr>
              <a:t>lu</a:t>
            </a:r>
            <a:r>
              <a:rPr lang="pt-BR" sz="1800" dirty="0">
                <a:solidFill>
                  <a:schemeClr val="tx1">
                    <a:lumMod val="50000"/>
                  </a:schemeClr>
                </a:solidFill>
                <a:latin typeface="+mn-lt"/>
                <a:cs typeface="Calibri"/>
              </a:rPr>
              <a:t>e</a:t>
            </a:r>
            <a:r>
              <a:rPr lang="pt-BR" sz="1800" spc="5" dirty="0">
                <a:solidFill>
                  <a:schemeClr val="tx1">
                    <a:lumMod val="50000"/>
                  </a:schemeClr>
                </a:solidFill>
                <a:latin typeface="+mn-lt"/>
                <a:cs typeface="Calibri"/>
              </a:rPr>
              <a:t>n</a:t>
            </a:r>
            <a:r>
              <a:rPr lang="pt-BR" sz="1800" spc="10" dirty="0">
                <a:solidFill>
                  <a:schemeClr val="tx1">
                    <a:lumMod val="50000"/>
                  </a:schemeClr>
                </a:solidFill>
                <a:latin typeface="+mn-lt"/>
                <a:cs typeface="Calibri"/>
              </a:rPr>
              <a:t>za</a:t>
            </a:r>
            <a:endParaRPr lang="pt-BR" sz="1800" dirty="0">
              <a:solidFill>
                <a:schemeClr val="tx1">
                  <a:lumMod val="50000"/>
                </a:schemeClr>
              </a:solidFill>
              <a:latin typeface="+mn-lt"/>
              <a:cs typeface="Calibri"/>
            </a:endParaRPr>
          </a:p>
          <a:p>
            <a:pPr marL="457200" marR="1775303" indent="-220663">
              <a:spcBef>
                <a:spcPts val="20"/>
              </a:spcBef>
              <a:buClr>
                <a:schemeClr val="accent2"/>
              </a:buClr>
              <a:buFont typeface="Wingdings" panose="05000000000000000000" pitchFamily="2" charset="2"/>
              <a:buChar char="ü"/>
            </a:pPr>
            <a:r>
              <a:rPr lang="pt-BR" sz="1800" spc="10" dirty="0" err="1">
                <a:solidFill>
                  <a:schemeClr val="tx1">
                    <a:lumMod val="50000"/>
                  </a:schemeClr>
                </a:solidFill>
                <a:latin typeface="+mn-lt"/>
                <a:cs typeface="Calibri"/>
              </a:rPr>
              <a:t>Mumps</a:t>
            </a:r>
            <a:r>
              <a:rPr lang="pt-BR" sz="1800" spc="10" dirty="0">
                <a:solidFill>
                  <a:schemeClr val="tx1">
                    <a:lumMod val="50000"/>
                  </a:schemeClr>
                </a:solidFill>
                <a:latin typeface="+mn-lt"/>
                <a:cs typeface="Calibri"/>
              </a:rPr>
              <a:t>, </a:t>
            </a:r>
            <a:r>
              <a:rPr lang="pt-BR" sz="1800" spc="15" dirty="0">
                <a:solidFill>
                  <a:schemeClr val="tx1">
                    <a:lumMod val="50000"/>
                  </a:schemeClr>
                </a:solidFill>
                <a:latin typeface="+mn-lt"/>
                <a:cs typeface="Calibri"/>
              </a:rPr>
              <a:t> </a:t>
            </a:r>
            <a:r>
              <a:rPr lang="pt-BR" sz="1800" spc="5" dirty="0" err="1">
                <a:solidFill>
                  <a:schemeClr val="tx1">
                    <a:lumMod val="50000"/>
                  </a:schemeClr>
                </a:solidFill>
                <a:latin typeface="+mn-lt"/>
                <a:cs typeface="Calibri"/>
              </a:rPr>
              <a:t>Rubella</a:t>
            </a:r>
            <a:r>
              <a:rPr lang="pt-BR" sz="1800" spc="5" dirty="0">
                <a:solidFill>
                  <a:schemeClr val="tx1">
                    <a:lumMod val="50000"/>
                  </a:schemeClr>
                </a:solidFill>
                <a:latin typeface="+mn-lt"/>
                <a:cs typeface="Calibri"/>
              </a:rPr>
              <a:t>, </a:t>
            </a:r>
            <a:r>
              <a:rPr lang="pt-BR" sz="1800" spc="10" dirty="0">
                <a:solidFill>
                  <a:schemeClr val="tx1">
                    <a:lumMod val="50000"/>
                  </a:schemeClr>
                </a:solidFill>
                <a:latin typeface="+mn-lt"/>
                <a:cs typeface="Calibri"/>
              </a:rPr>
              <a:t> </a:t>
            </a:r>
            <a:r>
              <a:rPr lang="pt-BR" sz="1800" spc="5" dirty="0" err="1">
                <a:solidFill>
                  <a:schemeClr val="tx1">
                    <a:lumMod val="50000"/>
                  </a:schemeClr>
                </a:solidFill>
                <a:latin typeface="+mn-lt"/>
                <a:cs typeface="Calibri"/>
              </a:rPr>
              <a:t>Parvovirus</a:t>
            </a:r>
            <a:r>
              <a:rPr lang="pt-BR" sz="1800" spc="-30" dirty="0">
                <a:solidFill>
                  <a:schemeClr val="tx1">
                    <a:lumMod val="50000"/>
                  </a:schemeClr>
                </a:solidFill>
                <a:latin typeface="+mn-lt"/>
                <a:cs typeface="Calibri"/>
              </a:rPr>
              <a:t> </a:t>
            </a:r>
            <a:r>
              <a:rPr lang="pt-BR" sz="1800" spc="15" dirty="0">
                <a:solidFill>
                  <a:schemeClr val="tx1">
                    <a:lumMod val="50000"/>
                  </a:schemeClr>
                </a:solidFill>
                <a:latin typeface="+mn-lt"/>
                <a:cs typeface="Calibri"/>
              </a:rPr>
              <a:t>B</a:t>
            </a:r>
            <a:r>
              <a:rPr lang="pt-BR" sz="1800" spc="-25" dirty="0">
                <a:solidFill>
                  <a:schemeClr val="tx1">
                    <a:lumMod val="50000"/>
                  </a:schemeClr>
                </a:solidFill>
                <a:latin typeface="+mn-lt"/>
                <a:cs typeface="Calibri"/>
              </a:rPr>
              <a:t> </a:t>
            </a:r>
            <a:r>
              <a:rPr lang="pt-BR" sz="1800" spc="10" dirty="0">
                <a:solidFill>
                  <a:schemeClr val="tx1">
                    <a:lumMod val="50000"/>
                  </a:schemeClr>
                </a:solidFill>
                <a:latin typeface="+mn-lt"/>
                <a:cs typeface="Calibri"/>
              </a:rPr>
              <a:t>19</a:t>
            </a:r>
            <a:endParaRPr lang="pt-BR" sz="1800" dirty="0">
              <a:solidFill>
                <a:schemeClr val="tx1">
                  <a:lumMod val="50000"/>
                </a:schemeClr>
              </a:solidFill>
              <a:latin typeface="+mn-lt"/>
              <a:cs typeface="Calibri"/>
            </a:endParaRPr>
          </a:p>
          <a:p>
            <a:pPr lvl="1">
              <a:buClr>
                <a:srgbClr val="009900"/>
              </a:buClr>
              <a:buFont typeface="Wingdings" pitchFamily="2" charset="2"/>
              <a:buChar char="§"/>
            </a:pPr>
            <a:endParaRPr lang="en-US" sz="1800" dirty="0">
              <a:latin typeface="Arial" pitchFamily="34" charset="0"/>
              <a:cs typeface="Arial" pitchFamily="34" charset="0"/>
            </a:endParaRPr>
          </a:p>
          <a:p>
            <a:endParaRPr lang="en-US" dirty="0"/>
          </a:p>
        </p:txBody>
      </p:sp>
    </p:spTree>
    <p:custDataLst>
      <p:tags r:id="rId1"/>
    </p:custDataLst>
    <p:extLst>
      <p:ext uri="{BB962C8B-B14F-4D97-AF65-F5344CB8AC3E}">
        <p14:creationId xmlns:p14="http://schemas.microsoft.com/office/powerpoint/2010/main" val="3274151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301136" y="126841"/>
            <a:ext cx="8623425" cy="514350"/>
          </a:xfrm>
        </p:spPr>
        <p:txBody>
          <a:bodyPr>
            <a:noAutofit/>
          </a:bodyPr>
          <a:lstStyle/>
          <a:p>
            <a:r>
              <a:rPr lang="en-US" sz="3200" b="1" cap="none" dirty="0"/>
              <a:t>Transmission-Based Precautions</a:t>
            </a:r>
            <a:endParaRPr lang="en-US" sz="3200" b="1" dirty="0"/>
          </a:p>
        </p:txBody>
      </p:sp>
      <p:sp>
        <p:nvSpPr>
          <p:cNvPr id="237571" name="Rectangle 3"/>
          <p:cNvSpPr>
            <a:spLocks noGrp="1" noChangeArrowheads="1"/>
          </p:cNvSpPr>
          <p:nvPr>
            <p:ph idx="1"/>
          </p:nvPr>
        </p:nvSpPr>
        <p:spPr>
          <a:xfrm>
            <a:off x="341601" y="992748"/>
            <a:ext cx="8582959" cy="2516571"/>
          </a:xfrm>
        </p:spPr>
        <p:txBody>
          <a:bodyPr>
            <a:noAutofit/>
          </a:bodyPr>
          <a:lstStyle/>
          <a:p>
            <a:r>
              <a:rPr lang="en-US" sz="2400" b="1" dirty="0">
                <a:solidFill>
                  <a:schemeClr val="tx1">
                    <a:lumMod val="50000"/>
                  </a:schemeClr>
                </a:solidFill>
              </a:rPr>
              <a:t>Airborne Isolation Precautions</a:t>
            </a:r>
          </a:p>
          <a:p>
            <a:pPr lvl="1">
              <a:spcAft>
                <a:spcPts val="0"/>
              </a:spcAft>
              <a:buClr>
                <a:schemeClr val="accent1"/>
              </a:buClr>
              <a:buFont typeface="Wingdings" pitchFamily="2" charset="2"/>
              <a:buChar char="§"/>
            </a:pPr>
            <a:r>
              <a:rPr lang="en-US" sz="2000" dirty="0">
                <a:solidFill>
                  <a:schemeClr val="tx1">
                    <a:lumMod val="50000"/>
                  </a:schemeClr>
                </a:solidFill>
              </a:rPr>
              <a:t>Used for patients known or suspected to be infected with pathogens that are transmitted by airborne droplet nuclei (ex. TB, Measles, </a:t>
            </a:r>
            <a:r>
              <a:rPr lang="en-US" sz="2000" b="1" dirty="0">
                <a:solidFill>
                  <a:schemeClr val="tx1">
                    <a:lumMod val="50000"/>
                  </a:schemeClr>
                </a:solidFill>
              </a:rPr>
              <a:t>Covid-19</a:t>
            </a:r>
            <a:r>
              <a:rPr lang="en-US" sz="2000" dirty="0">
                <a:solidFill>
                  <a:schemeClr val="tx1">
                    <a:lumMod val="50000"/>
                  </a:schemeClr>
                </a:solidFill>
              </a:rPr>
              <a:t>)</a:t>
            </a:r>
          </a:p>
          <a:p>
            <a:pPr lvl="1">
              <a:spcAft>
                <a:spcPts val="0"/>
              </a:spcAft>
              <a:buClr>
                <a:schemeClr val="accent1"/>
              </a:buClr>
              <a:buFont typeface="Wingdings" pitchFamily="2" charset="2"/>
              <a:buChar char="§"/>
            </a:pPr>
            <a:r>
              <a:rPr lang="en-US" sz="2000" spc="10" dirty="0">
                <a:solidFill>
                  <a:srgbClr val="231F20"/>
                </a:solidFill>
                <a:latin typeface="Calibri"/>
                <a:cs typeface="Calibri"/>
              </a:rPr>
              <a:t>Wear </a:t>
            </a:r>
            <a:r>
              <a:rPr lang="en-US" sz="2000" spc="5" dirty="0">
                <a:solidFill>
                  <a:srgbClr val="231F20"/>
                </a:solidFill>
                <a:latin typeface="Calibri"/>
                <a:cs typeface="Calibri"/>
              </a:rPr>
              <a:t>respiratory protection </a:t>
            </a:r>
            <a:r>
              <a:rPr lang="en-US" sz="2000" spc="10" dirty="0">
                <a:solidFill>
                  <a:srgbClr val="231F20"/>
                </a:solidFill>
                <a:latin typeface="Calibri"/>
                <a:cs typeface="Calibri"/>
              </a:rPr>
              <a:t>(N-95 </a:t>
            </a:r>
            <a:r>
              <a:rPr lang="en-US" sz="2000" spc="5" dirty="0">
                <a:solidFill>
                  <a:srgbClr val="231F20"/>
                </a:solidFill>
                <a:latin typeface="Calibri"/>
                <a:cs typeface="Calibri"/>
              </a:rPr>
              <a:t>particulate </a:t>
            </a:r>
            <a:r>
              <a:rPr lang="en-US" sz="2000" spc="10" dirty="0">
                <a:solidFill>
                  <a:srgbClr val="231F20"/>
                </a:solidFill>
                <a:latin typeface="Calibri"/>
                <a:cs typeface="Calibri"/>
              </a:rPr>
              <a:t> </a:t>
            </a:r>
            <a:r>
              <a:rPr lang="en-US" sz="2000" spc="5" dirty="0">
                <a:solidFill>
                  <a:srgbClr val="231F20"/>
                </a:solidFill>
                <a:latin typeface="Calibri"/>
                <a:cs typeface="Calibri"/>
              </a:rPr>
              <a:t>respirator </a:t>
            </a:r>
            <a:r>
              <a:rPr lang="en-US" sz="2000" spc="10" dirty="0">
                <a:solidFill>
                  <a:srgbClr val="231F20"/>
                </a:solidFill>
                <a:latin typeface="Calibri"/>
                <a:cs typeface="Calibri"/>
              </a:rPr>
              <a:t>mask) when </a:t>
            </a:r>
            <a:r>
              <a:rPr lang="en-US" sz="2000" spc="5" dirty="0">
                <a:solidFill>
                  <a:srgbClr val="231F20"/>
                </a:solidFill>
                <a:latin typeface="Calibri"/>
                <a:cs typeface="Calibri"/>
              </a:rPr>
              <a:t>in patient’s </a:t>
            </a:r>
            <a:r>
              <a:rPr lang="en-US" sz="2000" spc="10" dirty="0">
                <a:solidFill>
                  <a:srgbClr val="231F20"/>
                </a:solidFill>
                <a:latin typeface="Calibri"/>
                <a:cs typeface="Calibri"/>
              </a:rPr>
              <a:t>room; </a:t>
            </a:r>
            <a:r>
              <a:rPr lang="en-US" sz="2000" spc="5" dirty="0">
                <a:solidFill>
                  <a:srgbClr val="231F20"/>
                </a:solidFill>
                <a:latin typeface="Calibri"/>
                <a:cs typeface="Calibri"/>
              </a:rPr>
              <a:t>keep door closed; </a:t>
            </a:r>
            <a:r>
              <a:rPr lang="en-US" sz="2000" spc="-170" dirty="0">
                <a:solidFill>
                  <a:srgbClr val="231F20"/>
                </a:solidFill>
                <a:latin typeface="Calibri"/>
                <a:cs typeface="Calibri"/>
              </a:rPr>
              <a:t> </a:t>
            </a:r>
            <a:r>
              <a:rPr lang="en-US" sz="2000" spc="5" dirty="0">
                <a:solidFill>
                  <a:srgbClr val="231F20"/>
                </a:solidFill>
                <a:latin typeface="Calibri"/>
                <a:cs typeface="Calibri"/>
              </a:rPr>
              <a:t>patient</a:t>
            </a:r>
            <a:r>
              <a:rPr lang="en-US" sz="2000" spc="-10" dirty="0">
                <a:solidFill>
                  <a:srgbClr val="231F20"/>
                </a:solidFill>
                <a:latin typeface="Calibri"/>
                <a:cs typeface="Calibri"/>
              </a:rPr>
              <a:t> </a:t>
            </a:r>
            <a:r>
              <a:rPr lang="en-US" sz="2000" spc="10" dirty="0">
                <a:solidFill>
                  <a:srgbClr val="231F20"/>
                </a:solidFill>
                <a:latin typeface="Calibri"/>
                <a:cs typeface="Calibri"/>
              </a:rPr>
              <a:t>must</a:t>
            </a:r>
            <a:r>
              <a:rPr lang="en-US" sz="2000" dirty="0">
                <a:solidFill>
                  <a:srgbClr val="231F20"/>
                </a:solidFill>
                <a:latin typeface="Calibri"/>
                <a:cs typeface="Calibri"/>
              </a:rPr>
              <a:t> </a:t>
            </a:r>
            <a:r>
              <a:rPr lang="en-US" sz="2000" spc="10" dirty="0">
                <a:solidFill>
                  <a:srgbClr val="231F20"/>
                </a:solidFill>
                <a:latin typeface="Calibri"/>
                <a:cs typeface="Calibri"/>
              </a:rPr>
              <a:t>be </a:t>
            </a:r>
            <a:r>
              <a:rPr lang="en-US" sz="2000" spc="5" dirty="0">
                <a:solidFill>
                  <a:srgbClr val="231F20"/>
                </a:solidFill>
                <a:latin typeface="Calibri"/>
                <a:cs typeface="Calibri"/>
              </a:rPr>
              <a:t>in</a:t>
            </a:r>
            <a:r>
              <a:rPr lang="en-US" sz="2000" dirty="0">
                <a:solidFill>
                  <a:srgbClr val="231F20"/>
                </a:solidFill>
                <a:latin typeface="Calibri"/>
                <a:cs typeface="Calibri"/>
              </a:rPr>
              <a:t> </a:t>
            </a:r>
            <a:r>
              <a:rPr lang="en-US" sz="2000" spc="10" dirty="0">
                <a:solidFill>
                  <a:srgbClr val="231F20"/>
                </a:solidFill>
                <a:latin typeface="Calibri"/>
                <a:cs typeface="Calibri"/>
              </a:rPr>
              <a:t>a</a:t>
            </a:r>
            <a:r>
              <a:rPr lang="en-US" sz="2000" dirty="0">
                <a:solidFill>
                  <a:srgbClr val="231F20"/>
                </a:solidFill>
                <a:latin typeface="Calibri"/>
                <a:cs typeface="Calibri"/>
              </a:rPr>
              <a:t> </a:t>
            </a:r>
            <a:r>
              <a:rPr lang="en-US" sz="2000" spc="5" dirty="0">
                <a:solidFill>
                  <a:srgbClr val="231F20"/>
                </a:solidFill>
                <a:latin typeface="Calibri"/>
                <a:cs typeface="Calibri"/>
              </a:rPr>
              <a:t>negative</a:t>
            </a:r>
            <a:r>
              <a:rPr lang="en-US" sz="2000" spc="-5" dirty="0">
                <a:solidFill>
                  <a:srgbClr val="231F20"/>
                </a:solidFill>
                <a:latin typeface="Calibri"/>
                <a:cs typeface="Calibri"/>
              </a:rPr>
              <a:t> </a:t>
            </a:r>
            <a:r>
              <a:rPr lang="en-US" sz="2000" spc="10" dirty="0">
                <a:solidFill>
                  <a:srgbClr val="231F20"/>
                </a:solidFill>
                <a:latin typeface="Calibri"/>
                <a:cs typeface="Calibri"/>
              </a:rPr>
              <a:t>pressure</a:t>
            </a:r>
            <a:r>
              <a:rPr lang="en-US" sz="2000" spc="-5" dirty="0">
                <a:solidFill>
                  <a:srgbClr val="231F20"/>
                </a:solidFill>
                <a:latin typeface="Calibri"/>
                <a:cs typeface="Calibri"/>
              </a:rPr>
              <a:t> </a:t>
            </a:r>
            <a:r>
              <a:rPr lang="en-US" sz="2000" spc="10" dirty="0">
                <a:solidFill>
                  <a:srgbClr val="231F20"/>
                </a:solidFill>
                <a:latin typeface="Calibri"/>
                <a:cs typeface="Calibri"/>
              </a:rPr>
              <a:t>room.</a:t>
            </a:r>
            <a:endParaRPr lang="en-US" sz="2000" dirty="0">
              <a:latin typeface="Calibri"/>
              <a:cs typeface="Calibri"/>
            </a:endParaRPr>
          </a:p>
          <a:p>
            <a:pPr lvl="1">
              <a:spcAft>
                <a:spcPts val="0"/>
              </a:spcAft>
              <a:buClr>
                <a:schemeClr val="accent1"/>
              </a:buClr>
              <a:buFont typeface="Wingdings" pitchFamily="2" charset="2"/>
              <a:buChar char="§"/>
            </a:pPr>
            <a:endParaRPr lang="en-US" sz="2000" dirty="0"/>
          </a:p>
          <a:p>
            <a:pPr>
              <a:lnSpc>
                <a:spcPct val="90000"/>
              </a:lnSpc>
            </a:pPr>
            <a:r>
              <a:rPr lang="en-US" sz="1800" dirty="0"/>
              <a:t> </a:t>
            </a:r>
          </a:p>
          <a:p>
            <a:pPr>
              <a:buFontTx/>
              <a:buNone/>
            </a:pPr>
            <a:endParaRPr lang="en-US" sz="1800" dirty="0"/>
          </a:p>
          <a:p>
            <a:pPr>
              <a:buFontTx/>
              <a:buNone/>
            </a:pPr>
            <a:endParaRPr lang="en-US" sz="1800" dirty="0"/>
          </a:p>
        </p:txBody>
      </p:sp>
      <p:pic>
        <p:nvPicPr>
          <p:cNvPr id="7" name="object 3">
            <a:extLst>
              <a:ext uri="{FF2B5EF4-FFF2-40B4-BE49-F238E27FC236}">
                <a16:creationId xmlns:a16="http://schemas.microsoft.com/office/drawing/2014/main" id="{F20D829A-EFD8-4C56-A155-0058B3295114}"/>
              </a:ext>
            </a:extLst>
          </p:cNvPr>
          <p:cNvPicPr/>
          <p:nvPr/>
        </p:nvPicPr>
        <p:blipFill>
          <a:blip r:embed="rId4" cstate="print"/>
          <a:stretch>
            <a:fillRect/>
          </a:stretch>
        </p:blipFill>
        <p:spPr>
          <a:xfrm>
            <a:off x="2812455" y="2959768"/>
            <a:ext cx="2998798" cy="1587594"/>
          </a:xfrm>
          <a:prstGeom prst="rect">
            <a:avLst/>
          </a:prstGeom>
        </p:spPr>
      </p:pic>
    </p:spTree>
    <p:custDataLst>
      <p:tags r:id="rId1"/>
    </p:custDataLst>
    <p:extLst>
      <p:ext uri="{BB962C8B-B14F-4D97-AF65-F5344CB8AC3E}">
        <p14:creationId xmlns:p14="http://schemas.microsoft.com/office/powerpoint/2010/main" val="40860055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627" y="105697"/>
            <a:ext cx="7657956" cy="498656"/>
          </a:xfrm>
        </p:spPr>
        <p:txBody>
          <a:bodyPr/>
          <a:lstStyle/>
          <a:p>
            <a:r>
              <a:rPr lang="en-US" sz="3200" b="1" dirty="0"/>
              <a:t>Flu Season</a:t>
            </a:r>
          </a:p>
        </p:txBody>
      </p:sp>
      <p:sp>
        <p:nvSpPr>
          <p:cNvPr id="3" name="Content Placeholder 2"/>
          <p:cNvSpPr>
            <a:spLocks noGrp="1"/>
          </p:cNvSpPr>
          <p:nvPr>
            <p:ph idx="1"/>
          </p:nvPr>
        </p:nvSpPr>
        <p:spPr>
          <a:xfrm>
            <a:off x="200332" y="1000975"/>
            <a:ext cx="8685759" cy="3596341"/>
          </a:xfrm>
        </p:spPr>
        <p:txBody>
          <a:bodyPr>
            <a:normAutofit lnSpcReduction="10000"/>
          </a:bodyPr>
          <a:lstStyle/>
          <a:p>
            <a:pPr marL="355599" marR="5079" indent="-342900">
              <a:lnSpc>
                <a:spcPct val="101800"/>
              </a:lnSpc>
              <a:spcBef>
                <a:spcPts val="620"/>
              </a:spcBef>
              <a:buFont typeface="Arial" panose="020B0604020202020204" pitchFamily="34" charset="0"/>
              <a:buChar char="•"/>
            </a:pPr>
            <a:r>
              <a:rPr lang="en-US" sz="2000" spc="5" dirty="0">
                <a:solidFill>
                  <a:srgbClr val="231F20"/>
                </a:solidFill>
                <a:latin typeface="+mn-lt"/>
                <a:cs typeface="Calibri"/>
              </a:rPr>
              <a:t>Adults </a:t>
            </a:r>
            <a:r>
              <a:rPr lang="en-US" sz="2000" spc="10" dirty="0">
                <a:solidFill>
                  <a:srgbClr val="231F20"/>
                </a:solidFill>
                <a:latin typeface="+mn-lt"/>
                <a:cs typeface="Calibri"/>
              </a:rPr>
              <a:t>shed </a:t>
            </a:r>
            <a:r>
              <a:rPr lang="en-US" sz="2000" spc="5" dirty="0">
                <a:solidFill>
                  <a:srgbClr val="231F20"/>
                </a:solidFill>
                <a:latin typeface="+mn-lt"/>
                <a:cs typeface="Calibri"/>
              </a:rPr>
              <a:t>the infectious influenza virus at least </a:t>
            </a:r>
            <a:r>
              <a:rPr lang="en-US" sz="2000" spc="15" dirty="0">
                <a:solidFill>
                  <a:srgbClr val="ED2024"/>
                </a:solidFill>
                <a:latin typeface="+mn-lt"/>
                <a:cs typeface="Calibri"/>
              </a:rPr>
              <a:t>1 </a:t>
            </a:r>
            <a:r>
              <a:rPr lang="en-US" sz="2000" spc="5" dirty="0">
                <a:solidFill>
                  <a:srgbClr val="ED2024"/>
                </a:solidFill>
                <a:latin typeface="+mn-lt"/>
                <a:cs typeface="Calibri"/>
              </a:rPr>
              <a:t>day before </a:t>
            </a:r>
            <a:r>
              <a:rPr lang="en-US" sz="2000" spc="5" dirty="0">
                <a:solidFill>
                  <a:srgbClr val="231F20"/>
                </a:solidFill>
                <a:latin typeface="+mn-lt"/>
                <a:cs typeface="Calibri"/>
              </a:rPr>
              <a:t>any </a:t>
            </a:r>
            <a:r>
              <a:rPr lang="en-US" sz="2000" spc="10" dirty="0">
                <a:solidFill>
                  <a:srgbClr val="231F20"/>
                </a:solidFill>
                <a:latin typeface="+mn-lt"/>
                <a:cs typeface="Calibri"/>
              </a:rPr>
              <a:t> symptoms </a:t>
            </a:r>
            <a:r>
              <a:rPr lang="en-US" sz="2000" spc="5" dirty="0">
                <a:solidFill>
                  <a:srgbClr val="231F20"/>
                </a:solidFill>
                <a:latin typeface="+mn-lt"/>
                <a:cs typeface="Calibri"/>
              </a:rPr>
              <a:t>appear </a:t>
            </a:r>
            <a:r>
              <a:rPr lang="en-US" sz="2000" spc="10" dirty="0">
                <a:solidFill>
                  <a:srgbClr val="231F20"/>
                </a:solidFill>
                <a:latin typeface="+mn-lt"/>
                <a:cs typeface="Calibri"/>
              </a:rPr>
              <a:t>and </a:t>
            </a:r>
            <a:r>
              <a:rPr lang="en-US" sz="2000" spc="5" dirty="0">
                <a:solidFill>
                  <a:srgbClr val="231F20"/>
                </a:solidFill>
                <a:latin typeface="+mn-lt"/>
                <a:cs typeface="Calibri"/>
              </a:rPr>
              <a:t>continue to </a:t>
            </a:r>
            <a:r>
              <a:rPr lang="en-US" sz="2000" spc="10" dirty="0">
                <a:solidFill>
                  <a:srgbClr val="231F20"/>
                </a:solidFill>
                <a:latin typeface="+mn-lt"/>
                <a:cs typeface="Calibri"/>
              </a:rPr>
              <a:t>shed </a:t>
            </a:r>
            <a:r>
              <a:rPr lang="en-US" sz="2000" dirty="0">
                <a:solidFill>
                  <a:srgbClr val="231F20"/>
                </a:solidFill>
                <a:latin typeface="+mn-lt"/>
                <a:cs typeface="Calibri"/>
              </a:rPr>
              <a:t>for </a:t>
            </a:r>
            <a:r>
              <a:rPr lang="en-US" sz="2000" spc="10" dirty="0">
                <a:solidFill>
                  <a:srgbClr val="ED2024"/>
                </a:solidFill>
                <a:latin typeface="+mn-lt"/>
                <a:cs typeface="Calibri"/>
              </a:rPr>
              <a:t>5-10 days </a:t>
            </a:r>
            <a:r>
              <a:rPr lang="en-US" sz="2000" spc="5" dirty="0">
                <a:solidFill>
                  <a:srgbClr val="ED2024"/>
                </a:solidFill>
                <a:latin typeface="+mn-lt"/>
                <a:cs typeface="Calibri"/>
              </a:rPr>
              <a:t>after </a:t>
            </a:r>
            <a:r>
              <a:rPr lang="en-US" sz="2000" spc="10" dirty="0">
                <a:solidFill>
                  <a:srgbClr val="ED2024"/>
                </a:solidFill>
                <a:latin typeface="+mn-lt"/>
                <a:cs typeface="Calibri"/>
              </a:rPr>
              <a:t>symptoms </a:t>
            </a:r>
            <a:r>
              <a:rPr lang="en-US" sz="2000" spc="-170" dirty="0">
                <a:solidFill>
                  <a:srgbClr val="ED2024"/>
                </a:solidFill>
                <a:latin typeface="+mn-lt"/>
                <a:cs typeface="Calibri"/>
              </a:rPr>
              <a:t> </a:t>
            </a:r>
            <a:r>
              <a:rPr lang="en-US" sz="2000" spc="10" dirty="0">
                <a:solidFill>
                  <a:srgbClr val="ED2024"/>
                </a:solidFill>
                <a:latin typeface="+mn-lt"/>
                <a:cs typeface="Calibri"/>
              </a:rPr>
              <a:t>appear</a:t>
            </a:r>
          </a:p>
          <a:p>
            <a:pPr marL="355599" marR="5079" indent="-342900">
              <a:lnSpc>
                <a:spcPct val="101800"/>
              </a:lnSpc>
              <a:spcBef>
                <a:spcPts val="620"/>
              </a:spcBef>
              <a:buFont typeface="Arial" panose="020B0604020202020204" pitchFamily="34" charset="0"/>
              <a:buChar char="•"/>
            </a:pPr>
            <a:r>
              <a:rPr lang="en-US" sz="2000" spc="5" dirty="0">
                <a:solidFill>
                  <a:srgbClr val="231F20"/>
                </a:solidFill>
                <a:latin typeface="+mn-lt"/>
                <a:cs typeface="Calibri"/>
              </a:rPr>
              <a:t>Approximately </a:t>
            </a:r>
            <a:r>
              <a:rPr lang="en-US" sz="2000" spc="15" dirty="0">
                <a:solidFill>
                  <a:srgbClr val="231F20"/>
                </a:solidFill>
                <a:latin typeface="+mn-lt"/>
                <a:cs typeface="Calibri"/>
              </a:rPr>
              <a:t>50%</a:t>
            </a:r>
            <a:r>
              <a:rPr lang="en-US" sz="2000" spc="10" dirty="0">
                <a:solidFill>
                  <a:srgbClr val="231F20"/>
                </a:solidFill>
                <a:latin typeface="+mn-lt"/>
                <a:cs typeface="Calibri"/>
              </a:rPr>
              <a:t> </a:t>
            </a:r>
            <a:r>
              <a:rPr lang="en-US" sz="2000" spc="5" dirty="0">
                <a:solidFill>
                  <a:srgbClr val="231F20"/>
                </a:solidFill>
                <a:latin typeface="+mn-lt"/>
                <a:cs typeface="Calibri"/>
              </a:rPr>
              <a:t>of influenza infections </a:t>
            </a:r>
            <a:r>
              <a:rPr lang="en-US" sz="2000" spc="10" dirty="0">
                <a:solidFill>
                  <a:srgbClr val="231F20"/>
                </a:solidFill>
                <a:latin typeface="+mn-lt"/>
                <a:cs typeface="Calibri"/>
              </a:rPr>
              <a:t>can</a:t>
            </a:r>
            <a:r>
              <a:rPr lang="en-US" sz="2000" spc="5" dirty="0">
                <a:solidFill>
                  <a:srgbClr val="231F20"/>
                </a:solidFill>
                <a:latin typeface="+mn-lt"/>
                <a:cs typeface="Calibri"/>
              </a:rPr>
              <a:t> be</a:t>
            </a:r>
            <a:r>
              <a:rPr lang="en-US" sz="2000" spc="20" dirty="0">
                <a:solidFill>
                  <a:srgbClr val="231F20"/>
                </a:solidFill>
                <a:latin typeface="+mn-lt"/>
                <a:cs typeface="Calibri"/>
              </a:rPr>
              <a:t> </a:t>
            </a:r>
            <a:r>
              <a:rPr lang="en-US" sz="2000" spc="5" dirty="0">
                <a:solidFill>
                  <a:srgbClr val="231F20"/>
                </a:solidFill>
                <a:latin typeface="+mn-lt"/>
                <a:cs typeface="Calibri"/>
              </a:rPr>
              <a:t>asymptomatic</a:t>
            </a:r>
          </a:p>
          <a:p>
            <a:pPr marL="355599" indent="-342900">
              <a:spcBef>
                <a:spcPts val="635"/>
              </a:spcBef>
              <a:buFont typeface="Arial" panose="020B0604020202020204" pitchFamily="34" charset="0"/>
              <a:buChar char="•"/>
            </a:pPr>
            <a:r>
              <a:rPr lang="en-US" sz="2000" spc="5" dirty="0">
                <a:solidFill>
                  <a:srgbClr val="231F20"/>
                </a:solidFill>
                <a:latin typeface="+mn-lt"/>
                <a:cs typeface="Calibri"/>
              </a:rPr>
              <a:t>Both symptomatic and asymptomatic individuals </a:t>
            </a:r>
            <a:r>
              <a:rPr lang="en-US" sz="2000" spc="10" dirty="0">
                <a:solidFill>
                  <a:srgbClr val="231F20"/>
                </a:solidFill>
                <a:latin typeface="+mn-lt"/>
                <a:cs typeface="Calibri"/>
              </a:rPr>
              <a:t>can </a:t>
            </a:r>
            <a:r>
              <a:rPr lang="en-US" sz="2000" spc="40" dirty="0">
                <a:solidFill>
                  <a:srgbClr val="ED2024"/>
                </a:solidFill>
                <a:latin typeface="+mn-lt"/>
                <a:cs typeface="Calibri"/>
              </a:rPr>
              <a:t>shed </a:t>
            </a:r>
            <a:r>
              <a:rPr lang="en-US" sz="2000" spc="5" dirty="0">
                <a:solidFill>
                  <a:srgbClr val="231F20"/>
                </a:solidFill>
                <a:latin typeface="+mn-lt"/>
                <a:cs typeface="Calibri"/>
              </a:rPr>
              <a:t>the virus </a:t>
            </a:r>
            <a:r>
              <a:rPr lang="en-US" sz="2000" spc="-170" dirty="0">
                <a:solidFill>
                  <a:srgbClr val="231F20"/>
                </a:solidFill>
                <a:latin typeface="+mn-lt"/>
                <a:cs typeface="Calibri"/>
              </a:rPr>
              <a:t> </a:t>
            </a:r>
            <a:r>
              <a:rPr lang="en-US" sz="2000" spc="5" dirty="0">
                <a:solidFill>
                  <a:srgbClr val="231F20"/>
                </a:solidFill>
                <a:latin typeface="+mn-lt"/>
                <a:cs typeface="Calibri"/>
              </a:rPr>
              <a:t>and</a:t>
            </a:r>
            <a:r>
              <a:rPr lang="en-US" sz="2000" dirty="0">
                <a:solidFill>
                  <a:srgbClr val="231F20"/>
                </a:solidFill>
                <a:latin typeface="+mn-lt"/>
                <a:cs typeface="Calibri"/>
              </a:rPr>
              <a:t> </a:t>
            </a:r>
            <a:r>
              <a:rPr lang="en-US" sz="2000" spc="5" dirty="0">
                <a:solidFill>
                  <a:srgbClr val="231F20"/>
                </a:solidFill>
                <a:latin typeface="+mn-lt"/>
                <a:cs typeface="Calibri"/>
              </a:rPr>
              <a:t>be </a:t>
            </a:r>
            <a:r>
              <a:rPr lang="en-US" sz="2000" spc="10" dirty="0">
                <a:solidFill>
                  <a:srgbClr val="231F20"/>
                </a:solidFill>
                <a:latin typeface="+mn-lt"/>
                <a:cs typeface="Calibri"/>
              </a:rPr>
              <a:t>a</a:t>
            </a:r>
            <a:r>
              <a:rPr lang="en-US" sz="2000" spc="-5" dirty="0">
                <a:solidFill>
                  <a:srgbClr val="231F20"/>
                </a:solidFill>
                <a:latin typeface="+mn-lt"/>
                <a:cs typeface="Calibri"/>
              </a:rPr>
              <a:t> </a:t>
            </a:r>
            <a:r>
              <a:rPr lang="en-US" sz="2000" spc="5" dirty="0">
                <a:solidFill>
                  <a:srgbClr val="231F20"/>
                </a:solidFill>
                <a:latin typeface="+mn-lt"/>
                <a:cs typeface="Calibri"/>
              </a:rPr>
              <a:t>source of</a:t>
            </a:r>
            <a:r>
              <a:rPr lang="en-US" sz="2000" dirty="0">
                <a:solidFill>
                  <a:srgbClr val="231F20"/>
                </a:solidFill>
                <a:latin typeface="+mn-lt"/>
                <a:cs typeface="Calibri"/>
              </a:rPr>
              <a:t> </a:t>
            </a:r>
            <a:r>
              <a:rPr lang="en-US" sz="2000" spc="5" dirty="0">
                <a:solidFill>
                  <a:srgbClr val="231F20"/>
                </a:solidFill>
                <a:latin typeface="+mn-lt"/>
                <a:cs typeface="Calibri"/>
              </a:rPr>
              <a:t>infections</a:t>
            </a:r>
            <a:r>
              <a:rPr lang="en-US" sz="2000" dirty="0">
                <a:solidFill>
                  <a:srgbClr val="231F20"/>
                </a:solidFill>
                <a:latin typeface="+mn-lt"/>
                <a:cs typeface="Calibri"/>
              </a:rPr>
              <a:t> </a:t>
            </a:r>
            <a:r>
              <a:rPr lang="en-US" sz="2000" spc="5" dirty="0">
                <a:solidFill>
                  <a:srgbClr val="231F20"/>
                </a:solidFill>
                <a:latin typeface="+mn-lt"/>
                <a:cs typeface="Calibri"/>
              </a:rPr>
              <a:t>to</a:t>
            </a:r>
            <a:r>
              <a:rPr lang="en-US" sz="2000" spc="15" dirty="0">
                <a:solidFill>
                  <a:srgbClr val="231F20"/>
                </a:solidFill>
                <a:latin typeface="+mn-lt"/>
                <a:cs typeface="Calibri"/>
              </a:rPr>
              <a:t> </a:t>
            </a:r>
            <a:r>
              <a:rPr lang="en-US" sz="2000" spc="5" dirty="0">
                <a:solidFill>
                  <a:srgbClr val="231F20"/>
                </a:solidFill>
                <a:latin typeface="+mn-lt"/>
                <a:cs typeface="Calibri"/>
              </a:rPr>
              <a:t>others, especially</a:t>
            </a:r>
            <a:r>
              <a:rPr lang="en-US" sz="2000" dirty="0">
                <a:solidFill>
                  <a:srgbClr val="231F20"/>
                </a:solidFill>
                <a:latin typeface="+mn-lt"/>
                <a:cs typeface="Calibri"/>
              </a:rPr>
              <a:t> </a:t>
            </a:r>
            <a:r>
              <a:rPr lang="en-US" sz="2000" spc="5" dirty="0">
                <a:solidFill>
                  <a:srgbClr val="231F20"/>
                </a:solidFill>
                <a:latin typeface="+mn-lt"/>
                <a:cs typeface="Calibri"/>
              </a:rPr>
              <a:t>patients</a:t>
            </a:r>
          </a:p>
          <a:p>
            <a:pPr marL="12699">
              <a:spcBef>
                <a:spcPts val="635"/>
              </a:spcBef>
            </a:pPr>
            <a:r>
              <a:rPr lang="en-US" sz="1600" dirty="0"/>
              <a:t>It is the policy of Trinity Health that all Employees and Health Care Providers / Personnel (“HCP”) are required to receive an </a:t>
            </a:r>
            <a:r>
              <a:rPr lang="en-US" sz="1600" b="1" dirty="0"/>
              <a:t>influenza vaccination</a:t>
            </a:r>
            <a:r>
              <a:rPr lang="en-US" sz="1600" dirty="0"/>
              <a:t>, and any subsequent booster vaccinations, unless Trinity Health approves an exemption for either medical contraindications or as a religious accommodation. Employees with an approved exemption may be required to take other precautions as defined by Trinity Health, including but not limited to wearing a mask and physically distancing to prevent the spread of influenza. (See Influenza Vaccine Policy)</a:t>
            </a:r>
            <a:endParaRPr lang="en-US" sz="1600" spc="5" dirty="0">
              <a:solidFill>
                <a:srgbClr val="231F20"/>
              </a:solidFill>
              <a:latin typeface="+mn-lt"/>
              <a:cs typeface="Calibri"/>
            </a:endParaRPr>
          </a:p>
        </p:txBody>
      </p:sp>
      <p:sp>
        <p:nvSpPr>
          <p:cNvPr id="4" name="TextBox 3"/>
          <p:cNvSpPr txBox="1"/>
          <p:nvPr/>
        </p:nvSpPr>
        <p:spPr>
          <a:xfrm>
            <a:off x="1371601" y="4597316"/>
            <a:ext cx="2619435" cy="276999"/>
          </a:xfrm>
          <a:prstGeom prst="rect">
            <a:avLst/>
          </a:prstGeom>
          <a:noFill/>
        </p:spPr>
        <p:txBody>
          <a:bodyPr wrap="none" rtlCol="0">
            <a:spAutoFit/>
          </a:bodyPr>
          <a:lstStyle/>
          <a:p>
            <a:r>
              <a:rPr lang="en-US" sz="1200" dirty="0"/>
              <a:t>Read HCH Influenza Vaccine Policy</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0978" y="-23205"/>
            <a:ext cx="1191926" cy="941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272822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355" y="221548"/>
            <a:ext cx="4343400" cy="571739"/>
          </a:xfrm>
        </p:spPr>
        <p:txBody>
          <a:bodyPr>
            <a:normAutofit/>
          </a:bodyPr>
          <a:lstStyle/>
          <a:p>
            <a:r>
              <a:rPr lang="en-US" sz="3200" b="1" cap="none" dirty="0">
                <a:cs typeface="Arial" pitchFamily="34" charset="0"/>
              </a:rPr>
              <a:t>Tuberculosis</a:t>
            </a:r>
          </a:p>
        </p:txBody>
      </p:sp>
      <p:sp>
        <p:nvSpPr>
          <p:cNvPr id="3" name="Content Placeholder 2"/>
          <p:cNvSpPr>
            <a:spLocks noGrp="1"/>
          </p:cNvSpPr>
          <p:nvPr>
            <p:ph idx="1"/>
          </p:nvPr>
        </p:nvSpPr>
        <p:spPr>
          <a:xfrm>
            <a:off x="219438" y="971550"/>
            <a:ext cx="6467621" cy="3476272"/>
          </a:xfrm>
        </p:spPr>
        <p:txBody>
          <a:bodyPr>
            <a:normAutofit/>
          </a:bodyPr>
          <a:lstStyle/>
          <a:p>
            <a:r>
              <a:rPr lang="en-US" sz="1800" dirty="0">
                <a:latin typeface="Arial" pitchFamily="34" charset="0"/>
                <a:cs typeface="Arial" pitchFamily="34" charset="0"/>
              </a:rPr>
              <a:t>TB is a disease caused by a bacterium called </a:t>
            </a:r>
            <a:r>
              <a:rPr lang="en-US" sz="1800" i="1" dirty="0">
                <a:latin typeface="Arial" pitchFamily="34" charset="0"/>
                <a:cs typeface="Arial" pitchFamily="34" charset="0"/>
              </a:rPr>
              <a:t>Mycobacterium tuberculosis.</a:t>
            </a:r>
            <a:r>
              <a:rPr lang="en-US" sz="1800" dirty="0">
                <a:latin typeface="Arial" pitchFamily="34" charset="0"/>
                <a:cs typeface="Arial" pitchFamily="34" charset="0"/>
              </a:rPr>
              <a:t> The bacteria usually attack the lungs, but TB bacteria can attack any part of the body such as the kidney, spine, and brain. If not treated properly, TB disease can be fatal. </a:t>
            </a:r>
          </a:p>
          <a:p>
            <a:pPr>
              <a:lnSpc>
                <a:spcPct val="110000"/>
              </a:lnSpc>
              <a:spcAft>
                <a:spcPts val="0"/>
              </a:spcAft>
            </a:pPr>
            <a:r>
              <a:rPr lang="en-US" sz="1800" dirty="0"/>
              <a:t>Symptoms of TB disease include:</a:t>
            </a:r>
          </a:p>
          <a:p>
            <a:pPr marL="349250" indent="-238125">
              <a:lnSpc>
                <a:spcPct val="110000"/>
              </a:lnSpc>
              <a:spcAft>
                <a:spcPts val="0"/>
              </a:spcAft>
              <a:buClr>
                <a:schemeClr val="accent1"/>
              </a:buClr>
              <a:buFont typeface="Wingdings" panose="05000000000000000000" pitchFamily="2" charset="2"/>
              <a:buChar char="§"/>
            </a:pPr>
            <a:r>
              <a:rPr lang="en-US" sz="1800" dirty="0"/>
              <a:t>a bad cough that lasts 3 weeks or longer </a:t>
            </a:r>
          </a:p>
          <a:p>
            <a:pPr marL="349250" indent="-238125">
              <a:lnSpc>
                <a:spcPct val="120000"/>
              </a:lnSpc>
              <a:spcAft>
                <a:spcPts val="0"/>
              </a:spcAft>
              <a:buClr>
                <a:schemeClr val="accent1"/>
              </a:buClr>
              <a:buFont typeface="Wingdings" panose="05000000000000000000" pitchFamily="2" charset="2"/>
              <a:buChar char="§"/>
            </a:pPr>
            <a:r>
              <a:rPr lang="en-US" sz="1800" dirty="0"/>
              <a:t>pain in the chest</a:t>
            </a:r>
          </a:p>
          <a:p>
            <a:pPr marL="349250" indent="-238125">
              <a:lnSpc>
                <a:spcPct val="120000"/>
              </a:lnSpc>
              <a:spcAft>
                <a:spcPts val="0"/>
              </a:spcAft>
              <a:buClr>
                <a:schemeClr val="accent1"/>
              </a:buClr>
              <a:buFont typeface="Wingdings" panose="05000000000000000000" pitchFamily="2" charset="2"/>
              <a:buChar char="§"/>
            </a:pPr>
            <a:r>
              <a:rPr lang="en-US" sz="1800" dirty="0"/>
              <a:t>coughing up blood or sputum</a:t>
            </a:r>
          </a:p>
          <a:p>
            <a:pPr marL="349250" indent="-238125">
              <a:lnSpc>
                <a:spcPct val="120000"/>
              </a:lnSpc>
              <a:spcAft>
                <a:spcPts val="0"/>
              </a:spcAft>
              <a:buClr>
                <a:schemeClr val="accent1"/>
              </a:buClr>
              <a:buFont typeface="Wingdings" panose="05000000000000000000" pitchFamily="2" charset="2"/>
              <a:buChar char="§"/>
            </a:pPr>
            <a:r>
              <a:rPr lang="en-US" sz="1800" dirty="0"/>
              <a:t>weakness or fatigue</a:t>
            </a:r>
          </a:p>
          <a:p>
            <a:pPr marL="349250" indent="-238125">
              <a:lnSpc>
                <a:spcPct val="120000"/>
              </a:lnSpc>
              <a:spcAft>
                <a:spcPts val="0"/>
              </a:spcAft>
              <a:buClr>
                <a:schemeClr val="accent1"/>
              </a:buClr>
              <a:buFont typeface="Wingdings" panose="05000000000000000000" pitchFamily="2" charset="2"/>
              <a:buChar char="§"/>
            </a:pPr>
            <a:r>
              <a:rPr lang="en-US" sz="1800" dirty="0"/>
              <a:t>weight loss</a:t>
            </a:r>
          </a:p>
          <a:p>
            <a:endParaRPr lang="en-US" sz="1800" dirty="0">
              <a:latin typeface="Arial" pitchFamily="34" charset="0"/>
              <a:cs typeface="Arial"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5777" y="1814336"/>
            <a:ext cx="1190625" cy="1790700"/>
          </a:xfrm>
          <a:prstGeom prst="rect">
            <a:avLst/>
          </a:prstGeom>
        </p:spPr>
      </p:pic>
      <p:sp>
        <p:nvSpPr>
          <p:cNvPr id="5" name="TextBox 4"/>
          <p:cNvSpPr txBox="1"/>
          <p:nvPr/>
        </p:nvSpPr>
        <p:spPr>
          <a:xfrm>
            <a:off x="5257800" y="4688238"/>
            <a:ext cx="2400300" cy="323165"/>
          </a:xfrm>
          <a:prstGeom prst="rect">
            <a:avLst/>
          </a:prstGeom>
          <a:noFill/>
        </p:spPr>
        <p:txBody>
          <a:bodyPr wrap="square" rtlCol="0">
            <a:spAutoFit/>
          </a:bodyPr>
          <a:lstStyle/>
          <a:p>
            <a:r>
              <a:rPr lang="en-US" sz="1500" dirty="0"/>
              <a:t>Source: www.cdc.gom/tb</a:t>
            </a:r>
          </a:p>
        </p:txBody>
      </p:sp>
      <p:sp>
        <p:nvSpPr>
          <p:cNvPr id="7" name="TextBox 6">
            <a:extLst>
              <a:ext uri="{FF2B5EF4-FFF2-40B4-BE49-F238E27FC236}">
                <a16:creationId xmlns:a16="http://schemas.microsoft.com/office/drawing/2014/main" id="{23B1700F-D738-4B36-90B9-5D99566BE70A}"/>
              </a:ext>
            </a:extLst>
          </p:cNvPr>
          <p:cNvSpPr txBox="1"/>
          <p:nvPr/>
        </p:nvSpPr>
        <p:spPr>
          <a:xfrm>
            <a:off x="4684755" y="2697518"/>
            <a:ext cx="2076209" cy="1247008"/>
          </a:xfrm>
          <a:prstGeom prst="rect">
            <a:avLst/>
          </a:prstGeom>
          <a:noFill/>
        </p:spPr>
        <p:txBody>
          <a:bodyPr wrap="none" rtlCol="0">
            <a:spAutoFit/>
          </a:bodyPr>
          <a:lstStyle/>
          <a:p>
            <a:pPr marL="349250" indent="-177800">
              <a:lnSpc>
                <a:spcPct val="120000"/>
              </a:lnSpc>
              <a:spcAft>
                <a:spcPts val="0"/>
              </a:spcAft>
              <a:buClr>
                <a:schemeClr val="accent1"/>
              </a:buClr>
              <a:buFont typeface="Wingdings" panose="05000000000000000000" pitchFamily="2" charset="2"/>
              <a:buChar char="§"/>
            </a:pPr>
            <a:r>
              <a:rPr lang="en-US" sz="1600" dirty="0"/>
              <a:t>no appetite</a:t>
            </a:r>
          </a:p>
          <a:p>
            <a:pPr marL="349250" indent="-177800">
              <a:lnSpc>
                <a:spcPct val="120000"/>
              </a:lnSpc>
              <a:spcAft>
                <a:spcPts val="0"/>
              </a:spcAft>
              <a:buClr>
                <a:schemeClr val="accent1"/>
              </a:buClr>
              <a:buFont typeface="Wingdings" panose="05000000000000000000" pitchFamily="2" charset="2"/>
              <a:buChar char="§"/>
            </a:pPr>
            <a:r>
              <a:rPr lang="en-US" sz="1600" dirty="0"/>
              <a:t>chills</a:t>
            </a:r>
          </a:p>
          <a:p>
            <a:pPr marL="349250" indent="-177800">
              <a:lnSpc>
                <a:spcPct val="120000"/>
              </a:lnSpc>
              <a:spcAft>
                <a:spcPts val="0"/>
              </a:spcAft>
              <a:buClr>
                <a:schemeClr val="accent1"/>
              </a:buClr>
              <a:buFont typeface="Wingdings" panose="05000000000000000000" pitchFamily="2" charset="2"/>
              <a:buChar char="§"/>
            </a:pPr>
            <a:r>
              <a:rPr lang="en-US" sz="1600" dirty="0"/>
              <a:t>fever</a:t>
            </a:r>
          </a:p>
          <a:p>
            <a:pPr marL="349250" indent="-177800">
              <a:lnSpc>
                <a:spcPct val="120000"/>
              </a:lnSpc>
              <a:spcAft>
                <a:spcPts val="0"/>
              </a:spcAft>
              <a:buClr>
                <a:schemeClr val="accent1"/>
              </a:buClr>
              <a:buFont typeface="Wingdings" panose="05000000000000000000" pitchFamily="2" charset="2"/>
              <a:buChar char="§"/>
            </a:pPr>
            <a:r>
              <a:rPr lang="en-US" sz="1600" dirty="0"/>
              <a:t>sweating at night</a:t>
            </a:r>
          </a:p>
        </p:txBody>
      </p:sp>
    </p:spTree>
    <p:custDataLst>
      <p:tags r:id="rId1"/>
    </p:custDataLst>
    <p:extLst>
      <p:ext uri="{BB962C8B-B14F-4D97-AF65-F5344CB8AC3E}">
        <p14:creationId xmlns:p14="http://schemas.microsoft.com/office/powerpoint/2010/main" val="31428367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1211"/>
            <a:ext cx="8695962" cy="628889"/>
          </a:xfrm>
        </p:spPr>
        <p:txBody>
          <a:bodyPr>
            <a:normAutofit/>
          </a:bodyPr>
          <a:lstStyle/>
          <a:p>
            <a:r>
              <a:rPr lang="en-US" b="1" cap="none" dirty="0">
                <a:latin typeface="+mj-lt"/>
                <a:cs typeface="Arial" pitchFamily="34" charset="0"/>
              </a:rPr>
              <a:t>Transmission </a:t>
            </a:r>
            <a:r>
              <a:rPr lang="en-US" b="1" dirty="0">
                <a:latin typeface="+mj-lt"/>
                <a:cs typeface="Arial" pitchFamily="34" charset="0"/>
              </a:rPr>
              <a:t>&amp; Prevention of TB</a:t>
            </a:r>
            <a:endParaRPr lang="en-US" b="1" cap="none" dirty="0">
              <a:latin typeface="+mj-lt"/>
              <a:cs typeface="Arial" pitchFamily="34" charset="0"/>
            </a:endParaRPr>
          </a:p>
        </p:txBody>
      </p:sp>
      <p:sp>
        <p:nvSpPr>
          <p:cNvPr id="3" name="Content Placeholder 2"/>
          <p:cNvSpPr>
            <a:spLocks noGrp="1"/>
          </p:cNvSpPr>
          <p:nvPr>
            <p:ph idx="1"/>
          </p:nvPr>
        </p:nvSpPr>
        <p:spPr>
          <a:xfrm>
            <a:off x="123189" y="1338511"/>
            <a:ext cx="3869691" cy="3249930"/>
          </a:xfrm>
        </p:spPr>
        <p:txBody>
          <a:bodyPr>
            <a:noAutofit/>
          </a:bodyPr>
          <a:lstStyle/>
          <a:p>
            <a:pPr marL="168275" indent="-168275">
              <a:buClr>
                <a:schemeClr val="accent1"/>
              </a:buClr>
              <a:buFont typeface="Wingdings" panose="05000000000000000000" pitchFamily="2" charset="2"/>
              <a:buChar char="§"/>
            </a:pPr>
            <a:r>
              <a:rPr lang="en-US" sz="1800" dirty="0">
                <a:latin typeface="Arial" pitchFamily="34" charset="0"/>
                <a:cs typeface="Arial" pitchFamily="34" charset="0"/>
              </a:rPr>
              <a:t>TB is spread through the air from one person to another. The TB bacteria are put into the air when a person with TB disease of the lungs or throat coughs, sneezes, speaks, or sings. People nearby may breathe in these bacteria and become infected.</a:t>
            </a:r>
          </a:p>
          <a:p>
            <a:pPr marL="168275" indent="-168275">
              <a:buClr>
                <a:schemeClr val="accent1"/>
              </a:buClr>
              <a:buFont typeface="Wingdings" panose="05000000000000000000" pitchFamily="2" charset="2"/>
              <a:buChar char="§"/>
            </a:pPr>
            <a:r>
              <a:rPr lang="en-US" sz="1800" dirty="0"/>
              <a:t>Close contacts at highest risk of becoming infected</a:t>
            </a:r>
            <a:br>
              <a:rPr lang="en-US" sz="1800" dirty="0">
                <a:solidFill>
                  <a:srgbClr val="FF00FF"/>
                </a:solidFill>
                <a:latin typeface="Arial" pitchFamily="34" charset="0"/>
                <a:cs typeface="Arial" pitchFamily="34" charset="0"/>
              </a:rPr>
            </a:br>
            <a:endParaRPr lang="en-US" sz="1800" dirty="0">
              <a:solidFill>
                <a:srgbClr val="FF00FF"/>
              </a:solidFill>
              <a:latin typeface="Arial" pitchFamily="34" charset="0"/>
              <a:cs typeface="Arial"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2570" y="8558"/>
            <a:ext cx="1891430" cy="1104595"/>
          </a:xfrm>
          <a:prstGeom prst="rect">
            <a:avLst/>
          </a:prstGeom>
        </p:spPr>
      </p:pic>
      <p:sp>
        <p:nvSpPr>
          <p:cNvPr id="6" name="Rectangle 3">
            <a:extLst>
              <a:ext uri="{FF2B5EF4-FFF2-40B4-BE49-F238E27FC236}">
                <a16:creationId xmlns:a16="http://schemas.microsoft.com/office/drawing/2014/main" id="{E43D28DD-B40D-4AD8-A298-29CCFF582E8A}"/>
              </a:ext>
            </a:extLst>
          </p:cNvPr>
          <p:cNvSpPr txBox="1">
            <a:spLocks noChangeArrowheads="1"/>
          </p:cNvSpPr>
          <p:nvPr/>
        </p:nvSpPr>
        <p:spPr>
          <a:xfrm>
            <a:off x="4353561" y="1387594"/>
            <a:ext cx="4667250" cy="3280172"/>
          </a:xfrm>
          <a:prstGeom prst="rect">
            <a:avLst/>
          </a:prstGeom>
        </p:spPr>
        <p:txBody>
          <a:bodyPr vert="horz" lIns="0" tIns="0" rIns="91440" bIns="45720" rtlCol="0">
            <a:normAutofit lnSpcReduction="10000"/>
          </a:bodyPr>
          <a:lstStyle>
            <a:lvl1pPr marL="0" indent="0" algn="l" defTabSz="457200" rtl="0" eaLnBrk="1" latinLnBrk="0" hangingPunct="1">
              <a:lnSpc>
                <a:spcPct val="100000"/>
              </a:lnSpc>
              <a:spcBef>
                <a:spcPts val="0"/>
              </a:spcBef>
              <a:spcAft>
                <a:spcPts val="800"/>
              </a:spcAft>
              <a:buClr>
                <a:srgbClr val="249ADA"/>
              </a:buClr>
              <a:buSzPct val="80000"/>
              <a:buFontTx/>
              <a:buNone/>
              <a:defRPr sz="2600" kern="1200">
                <a:solidFill>
                  <a:srgbClr val="4A4B4D"/>
                </a:solidFill>
                <a:latin typeface="Arial"/>
                <a:ea typeface="+mn-ea"/>
                <a:cs typeface="Arial"/>
              </a:defRPr>
            </a:lvl1pPr>
            <a:lvl2pPr marL="173038" indent="-173038" algn="l" defTabSz="457200" rtl="0" eaLnBrk="1" latinLnBrk="0" hangingPunct="1">
              <a:lnSpc>
                <a:spcPct val="100000"/>
              </a:lnSpc>
              <a:spcBef>
                <a:spcPts val="0"/>
              </a:spcBef>
              <a:spcAft>
                <a:spcPts val="800"/>
              </a:spcAft>
              <a:buClr>
                <a:schemeClr val="accent2"/>
              </a:buClr>
              <a:buSzPct val="90000"/>
              <a:buFont typeface="Arial"/>
              <a:buChar char="•"/>
              <a:defRPr sz="2400" kern="1200">
                <a:solidFill>
                  <a:schemeClr val="tx1"/>
                </a:solidFill>
                <a:latin typeface="Arial"/>
                <a:ea typeface="+mn-ea"/>
                <a:cs typeface="Arial"/>
              </a:defRPr>
            </a:lvl2pPr>
            <a:lvl3pPr marL="454025" indent="-114300" algn="l" defTabSz="457200" rtl="0" eaLnBrk="1" latinLnBrk="0" hangingPunct="1">
              <a:lnSpc>
                <a:spcPct val="100000"/>
              </a:lnSpc>
              <a:spcBef>
                <a:spcPts val="0"/>
              </a:spcBef>
              <a:spcAft>
                <a:spcPts val="800"/>
              </a:spcAft>
              <a:buClr>
                <a:schemeClr val="tx2"/>
              </a:buClr>
              <a:buSzPct val="90000"/>
              <a:buFont typeface="Arial"/>
              <a:buChar char="•"/>
              <a:tabLst/>
              <a:defRPr sz="2000" kern="1200">
                <a:solidFill>
                  <a:schemeClr val="tx1"/>
                </a:solidFill>
                <a:latin typeface="Arial"/>
                <a:ea typeface="+mn-ea"/>
                <a:cs typeface="Arial"/>
              </a:defRPr>
            </a:lvl3pPr>
            <a:lvl4pPr marL="803275" indent="-114300" algn="l" defTabSz="457200" rtl="0" eaLnBrk="1" latinLnBrk="0" hangingPunct="1">
              <a:lnSpc>
                <a:spcPct val="100000"/>
              </a:lnSpc>
              <a:spcBef>
                <a:spcPts val="0"/>
              </a:spcBef>
              <a:spcAft>
                <a:spcPts val="800"/>
              </a:spcAft>
              <a:buClr>
                <a:schemeClr val="accent3"/>
              </a:buClr>
              <a:buSzPct val="90000"/>
              <a:buFont typeface="Arial"/>
              <a:buChar char="•"/>
              <a:tabLst/>
              <a:defRPr sz="1800" kern="1200">
                <a:solidFill>
                  <a:schemeClr val="tx1"/>
                </a:solidFill>
                <a:latin typeface="Arial"/>
                <a:ea typeface="+mn-ea"/>
                <a:cs typeface="Arial"/>
              </a:defRPr>
            </a:lvl4pPr>
            <a:lvl5pPr marL="1146175" indent="-117475" algn="l" defTabSz="457200" rtl="0" eaLnBrk="1" latinLnBrk="0" hangingPunct="1">
              <a:lnSpc>
                <a:spcPct val="100000"/>
              </a:lnSpc>
              <a:spcBef>
                <a:spcPts val="0"/>
              </a:spcBef>
              <a:spcAft>
                <a:spcPts val="800"/>
              </a:spcAft>
              <a:buClr>
                <a:schemeClr val="accent4"/>
              </a:buClr>
              <a:buSzPct val="90000"/>
              <a:buFont typeface="Arial"/>
              <a:buChar char="•"/>
              <a:defRPr sz="1800" kern="1200">
                <a:solidFill>
                  <a:schemeClr val="tx1"/>
                </a:solidFill>
                <a:latin typeface="Arial"/>
                <a:ea typeface="+mn-ea"/>
                <a:cs typeface="Arial"/>
              </a:defRPr>
            </a:lvl5pPr>
            <a:lvl6pPr marL="2514600" indent="-228600" algn="l" defTabSz="457200" rtl="0" eaLnBrk="1" latinLnBrk="0" hangingPunct="1">
              <a:lnSpc>
                <a:spcPct val="100000"/>
              </a:lnSpc>
              <a:spcBef>
                <a:spcPts val="0"/>
              </a:spcBef>
              <a:spcAft>
                <a:spcPts val="800"/>
              </a:spcAft>
              <a:buFont typeface="Arial"/>
              <a:buChar char="•"/>
              <a:defRPr sz="1800" kern="1200" baseline="0">
                <a:solidFill>
                  <a:schemeClr val="tx1"/>
                </a:solidFill>
                <a:latin typeface="+mn-lt"/>
                <a:ea typeface="+mn-ea"/>
                <a:cs typeface="+mn-cs"/>
              </a:defRPr>
            </a:lvl6pPr>
            <a:lvl7pPr marL="2519363" indent="0" algn="l" defTabSz="457200" rtl="0" eaLnBrk="1" latinLnBrk="0" hangingPunct="1">
              <a:lnSpc>
                <a:spcPct val="100000"/>
              </a:lnSpc>
              <a:spcBef>
                <a:spcPts val="0"/>
              </a:spcBef>
              <a:spcAft>
                <a:spcPts val="800"/>
              </a:spcAft>
              <a:buFont typeface="Arial"/>
              <a:buNone/>
              <a:defRPr sz="1800" kern="1200">
                <a:solidFill>
                  <a:schemeClr val="tx1"/>
                </a:solidFill>
                <a:latin typeface="+mn-lt"/>
                <a:ea typeface="+mn-ea"/>
                <a:cs typeface="+mn-cs"/>
              </a:defRPr>
            </a:lvl7pPr>
            <a:lvl8pPr marL="2519363" indent="0" algn="l" defTabSz="457200"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8pPr>
            <a:lvl9pPr marL="2519363" indent="0" algn="l" defTabSz="457200"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9pPr>
          </a:lstStyle>
          <a:p>
            <a:pPr marL="228600" indent="-228600">
              <a:buClr>
                <a:schemeClr val="accent1"/>
              </a:buClr>
              <a:buFont typeface="Wingdings" panose="05000000000000000000" pitchFamily="2" charset="2"/>
              <a:buChar char="§"/>
            </a:pPr>
            <a:r>
              <a:rPr lang="en-US" sz="1800" dirty="0"/>
              <a:t>Early recognition-signs and symptoms, history, etc., especially in ER</a:t>
            </a:r>
          </a:p>
          <a:p>
            <a:pPr marL="228600" indent="-228600">
              <a:buClr>
                <a:schemeClr val="accent1"/>
              </a:buClr>
              <a:buFont typeface="Wingdings" panose="05000000000000000000" pitchFamily="2" charset="2"/>
              <a:buChar char="§"/>
            </a:pPr>
            <a:r>
              <a:rPr lang="en-US" sz="1800" dirty="0"/>
              <a:t>Institution of airborne precautions (negative pressure room with special air handling) to prevent transmission by droplet </a:t>
            </a:r>
            <a:r>
              <a:rPr lang="en-US" sz="1800" dirty="0" err="1"/>
              <a:t>nucleii</a:t>
            </a:r>
            <a:r>
              <a:rPr lang="en-US" sz="1800" dirty="0"/>
              <a:t>; N-95 Particulate Respirators for health care workers</a:t>
            </a:r>
          </a:p>
          <a:p>
            <a:pPr marL="228600" indent="-228600">
              <a:buClr>
                <a:schemeClr val="accent1"/>
              </a:buClr>
              <a:buFont typeface="Wingdings" panose="05000000000000000000" pitchFamily="2" charset="2"/>
              <a:buChar char="§"/>
            </a:pPr>
            <a:r>
              <a:rPr lang="en-US" sz="1800" dirty="0"/>
              <a:t>Isolation of HIV + patients with respiratory symptoms until TB  is ruled out</a:t>
            </a:r>
          </a:p>
          <a:p>
            <a:pPr marL="228600" indent="-228600">
              <a:buClr>
                <a:schemeClr val="accent1"/>
              </a:buClr>
              <a:buFont typeface="Wingdings" panose="05000000000000000000" pitchFamily="2" charset="2"/>
              <a:buChar char="§"/>
            </a:pPr>
            <a:r>
              <a:rPr lang="en-US" sz="1800" dirty="0"/>
              <a:t>If exposure occurs, screening process is initiated</a:t>
            </a:r>
          </a:p>
          <a:p>
            <a:endParaRPr lang="en-US" sz="1800" dirty="0"/>
          </a:p>
          <a:p>
            <a:endParaRPr lang="en-US" sz="1800" dirty="0"/>
          </a:p>
          <a:p>
            <a:endParaRPr lang="en-US" sz="1800" dirty="0"/>
          </a:p>
        </p:txBody>
      </p:sp>
      <p:sp>
        <p:nvSpPr>
          <p:cNvPr id="9" name="TextBox 8">
            <a:extLst>
              <a:ext uri="{FF2B5EF4-FFF2-40B4-BE49-F238E27FC236}">
                <a16:creationId xmlns:a16="http://schemas.microsoft.com/office/drawing/2014/main" id="{457D45BD-96F8-4829-8A0E-5098BFFF6D86}"/>
              </a:ext>
            </a:extLst>
          </p:cNvPr>
          <p:cNvSpPr txBox="1"/>
          <p:nvPr/>
        </p:nvSpPr>
        <p:spPr>
          <a:xfrm>
            <a:off x="228600" y="959628"/>
            <a:ext cx="2168222" cy="364331"/>
          </a:xfrm>
          <a:prstGeom prst="rect">
            <a:avLst/>
          </a:prstGeom>
          <a:noFill/>
        </p:spPr>
        <p:txBody>
          <a:bodyPr wrap="none" rtlCol="0">
            <a:spAutoFit/>
          </a:bodyPr>
          <a:lstStyle/>
          <a:p>
            <a:pPr>
              <a:lnSpc>
                <a:spcPts val="2100"/>
              </a:lnSpc>
              <a:spcAft>
                <a:spcPts val="600"/>
              </a:spcAft>
            </a:pPr>
            <a:r>
              <a:rPr lang="en-US" sz="2400" b="1" dirty="0">
                <a:solidFill>
                  <a:srgbClr val="443D3E"/>
                </a:solidFill>
              </a:rPr>
              <a:t>Transmission</a:t>
            </a:r>
          </a:p>
        </p:txBody>
      </p:sp>
      <p:sp>
        <p:nvSpPr>
          <p:cNvPr id="10" name="TextBox 9">
            <a:extLst>
              <a:ext uri="{FF2B5EF4-FFF2-40B4-BE49-F238E27FC236}">
                <a16:creationId xmlns:a16="http://schemas.microsoft.com/office/drawing/2014/main" id="{9B741EE3-1019-43BA-BC16-F2A8C67EE5E8}"/>
              </a:ext>
            </a:extLst>
          </p:cNvPr>
          <p:cNvSpPr txBox="1"/>
          <p:nvPr/>
        </p:nvSpPr>
        <p:spPr>
          <a:xfrm>
            <a:off x="5323840" y="930988"/>
            <a:ext cx="1774845" cy="364331"/>
          </a:xfrm>
          <a:prstGeom prst="rect">
            <a:avLst/>
          </a:prstGeom>
          <a:noFill/>
        </p:spPr>
        <p:txBody>
          <a:bodyPr wrap="none" rtlCol="0">
            <a:spAutoFit/>
          </a:bodyPr>
          <a:lstStyle/>
          <a:p>
            <a:pPr>
              <a:lnSpc>
                <a:spcPts val="2100"/>
              </a:lnSpc>
              <a:spcAft>
                <a:spcPts val="600"/>
              </a:spcAft>
            </a:pPr>
            <a:r>
              <a:rPr lang="en-US" sz="2400" b="1" dirty="0">
                <a:solidFill>
                  <a:srgbClr val="443D3E"/>
                </a:solidFill>
              </a:rPr>
              <a:t>Prevention</a:t>
            </a:r>
          </a:p>
        </p:txBody>
      </p:sp>
      <p:cxnSp>
        <p:nvCxnSpPr>
          <p:cNvPr id="12" name="Straight Connector 11">
            <a:extLst>
              <a:ext uri="{FF2B5EF4-FFF2-40B4-BE49-F238E27FC236}">
                <a16:creationId xmlns:a16="http://schemas.microsoft.com/office/drawing/2014/main" id="{DCFC8C83-FAEE-4352-9E09-370F57F3A3E2}"/>
              </a:ext>
            </a:extLst>
          </p:cNvPr>
          <p:cNvCxnSpPr/>
          <p:nvPr/>
        </p:nvCxnSpPr>
        <p:spPr>
          <a:xfrm>
            <a:off x="4145280" y="959628"/>
            <a:ext cx="0" cy="3480292"/>
          </a:xfrm>
          <a:prstGeom prst="line">
            <a:avLst/>
          </a:prstGeom>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8057650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201295" y="186523"/>
            <a:ext cx="6343650" cy="571500"/>
          </a:xfrm>
        </p:spPr>
        <p:txBody>
          <a:bodyPr>
            <a:normAutofit/>
          </a:bodyPr>
          <a:lstStyle/>
          <a:p>
            <a:r>
              <a:rPr lang="en-US" sz="3200" b="1" cap="none" dirty="0">
                <a:latin typeface="+mn-lt"/>
              </a:rPr>
              <a:t>Multidrug Resistant Organisms</a:t>
            </a:r>
            <a:endParaRPr lang="en-US" sz="3200" b="1" dirty="0">
              <a:latin typeface="+mn-lt"/>
            </a:endParaRPr>
          </a:p>
        </p:txBody>
      </p:sp>
      <p:sp>
        <p:nvSpPr>
          <p:cNvPr id="252931" name="Rectangle 3"/>
          <p:cNvSpPr>
            <a:spLocks noGrp="1" noChangeArrowheads="1"/>
          </p:cNvSpPr>
          <p:nvPr>
            <p:ph idx="1"/>
          </p:nvPr>
        </p:nvSpPr>
        <p:spPr>
          <a:xfrm>
            <a:off x="93708" y="1027161"/>
            <a:ext cx="3279412" cy="3251738"/>
          </a:xfrm>
        </p:spPr>
        <p:txBody>
          <a:bodyPr>
            <a:noAutofit/>
          </a:bodyPr>
          <a:lstStyle/>
          <a:p>
            <a:pPr marL="228600" indent="-228600">
              <a:buClr>
                <a:schemeClr val="accent1"/>
              </a:buClr>
              <a:buFont typeface="Wingdings" panose="05000000000000000000" pitchFamily="2" charset="2"/>
              <a:buChar char="§"/>
            </a:pPr>
            <a:r>
              <a:rPr lang="en-US" sz="1600" dirty="0">
                <a:solidFill>
                  <a:schemeClr val="tx1">
                    <a:lumMod val="50000"/>
                  </a:schemeClr>
                </a:solidFill>
              </a:rPr>
              <a:t>MDRO is a bacterial pathogen that is able to survive exposure to multiple commonly used antibiotics due to changes in genetic coding.</a:t>
            </a:r>
          </a:p>
          <a:p>
            <a:pPr marL="228600" indent="-228600">
              <a:buClr>
                <a:schemeClr val="accent1"/>
              </a:buClr>
              <a:buFont typeface="Wingdings" panose="05000000000000000000" pitchFamily="2" charset="2"/>
              <a:buChar char="§"/>
            </a:pPr>
            <a:r>
              <a:rPr lang="en-US" sz="1600" dirty="0">
                <a:solidFill>
                  <a:schemeClr val="tx1">
                    <a:lumMod val="50000"/>
                  </a:schemeClr>
                </a:solidFill>
              </a:rPr>
              <a:t>As a result, more powerful, more toxic and more expensive antibiotics must be used to treat infection and eradicate these organisms.</a:t>
            </a:r>
          </a:p>
          <a:p>
            <a:pPr marL="228600" indent="-228600">
              <a:spcAft>
                <a:spcPts val="0"/>
              </a:spcAft>
              <a:buClr>
                <a:schemeClr val="accent1"/>
              </a:buClr>
              <a:buFont typeface="Wingdings" panose="05000000000000000000" pitchFamily="2" charset="2"/>
              <a:buChar char="§"/>
            </a:pPr>
            <a:r>
              <a:rPr lang="en-US" sz="1600" dirty="0">
                <a:solidFill>
                  <a:schemeClr val="tx1">
                    <a:lumMod val="50000"/>
                  </a:schemeClr>
                </a:solidFill>
              </a:rPr>
              <a:t>MDRO infections are associated with increased lengths of stay, costs, and mortality.</a:t>
            </a:r>
          </a:p>
        </p:txBody>
      </p:sp>
      <p:sp>
        <p:nvSpPr>
          <p:cNvPr id="3" name="Rectangle 2">
            <a:extLst>
              <a:ext uri="{FF2B5EF4-FFF2-40B4-BE49-F238E27FC236}">
                <a16:creationId xmlns:a16="http://schemas.microsoft.com/office/drawing/2014/main" id="{7D9037FC-3904-48B2-9934-A58E213BA8B3}"/>
              </a:ext>
            </a:extLst>
          </p:cNvPr>
          <p:cNvSpPr/>
          <p:nvPr/>
        </p:nvSpPr>
        <p:spPr>
          <a:xfrm>
            <a:off x="3544570" y="1234858"/>
            <a:ext cx="5551442" cy="3046988"/>
          </a:xfrm>
          <a:prstGeom prst="rect">
            <a:avLst/>
          </a:prstGeom>
        </p:spPr>
        <p:txBody>
          <a:bodyPr wrap="square">
            <a:spAutoFit/>
          </a:bodyPr>
          <a:lstStyle/>
          <a:p>
            <a:pPr marL="168275" indent="-168275">
              <a:buClr>
                <a:schemeClr val="accent1"/>
              </a:buClr>
              <a:buFont typeface="Arial" panose="020B0604020202020204" pitchFamily="34" charset="0"/>
              <a:buChar char="•"/>
            </a:pPr>
            <a:r>
              <a:rPr lang="en-US" sz="1600" dirty="0"/>
              <a:t>HAND HYGIENE</a:t>
            </a:r>
          </a:p>
          <a:p>
            <a:pPr marL="168275" indent="-168275">
              <a:buClr>
                <a:schemeClr val="accent1"/>
              </a:buClr>
              <a:buFont typeface="Arial" panose="020B0604020202020204" pitchFamily="34" charset="0"/>
              <a:buChar char="•"/>
            </a:pPr>
            <a:r>
              <a:rPr lang="en-US" sz="1600" dirty="0"/>
              <a:t>Use </a:t>
            </a:r>
            <a:r>
              <a:rPr lang="en-US" sz="1600" b="1" dirty="0"/>
              <a:t>Contact Precautions </a:t>
            </a:r>
            <a:r>
              <a:rPr lang="en-US" sz="1600" dirty="0"/>
              <a:t>(gowns, gloves and good hand hygiene) for care of these patients even if contact is not anticipated</a:t>
            </a:r>
          </a:p>
          <a:p>
            <a:pPr marL="168275" indent="-168275">
              <a:buClr>
                <a:schemeClr val="accent1"/>
              </a:buClr>
              <a:buFont typeface="Arial" panose="020B0604020202020204" pitchFamily="34" charset="0"/>
              <a:buChar char="•"/>
            </a:pPr>
            <a:r>
              <a:rPr lang="en-US" sz="1600" dirty="0"/>
              <a:t>Private room when possible-appropriate patient placement</a:t>
            </a:r>
          </a:p>
          <a:p>
            <a:pPr marL="168275" indent="-168275">
              <a:buClr>
                <a:schemeClr val="accent1"/>
              </a:buClr>
              <a:buFont typeface="Arial" panose="020B0604020202020204" pitchFamily="34" charset="0"/>
              <a:buChar char="•"/>
            </a:pPr>
            <a:r>
              <a:rPr lang="en-US" sz="1600" dirty="0"/>
              <a:t>Alert system for patient re-admission</a:t>
            </a:r>
          </a:p>
          <a:p>
            <a:pPr marL="168275" indent="-168275">
              <a:buClr>
                <a:schemeClr val="accent1"/>
              </a:buClr>
              <a:buFont typeface="Arial" panose="020B0604020202020204" pitchFamily="34" charset="0"/>
              <a:buChar char="•"/>
            </a:pPr>
            <a:r>
              <a:rPr lang="en-US" sz="1600" dirty="0"/>
              <a:t>Monitor cleaning performance &amp; use effective disinfectants and agents</a:t>
            </a:r>
          </a:p>
          <a:p>
            <a:pPr marL="168275" indent="-168275">
              <a:buClr>
                <a:schemeClr val="accent1"/>
              </a:buClr>
              <a:buFont typeface="Arial" panose="020B0604020202020204" pitchFamily="34" charset="0"/>
              <a:buChar char="•"/>
            </a:pPr>
            <a:r>
              <a:rPr lang="en-US" sz="1600" dirty="0"/>
              <a:t>Dedicated patient equipment</a:t>
            </a:r>
          </a:p>
          <a:p>
            <a:pPr marL="168275" indent="-168275">
              <a:buClr>
                <a:schemeClr val="accent1"/>
              </a:buClr>
              <a:buFont typeface="Arial" panose="020B0604020202020204" pitchFamily="34" charset="0"/>
              <a:buChar char="•"/>
            </a:pPr>
            <a:r>
              <a:rPr lang="en-US" sz="1600" dirty="0"/>
              <a:t>Touching surfaces in the patient’s room is the same as touching the skin of the infected patient</a:t>
            </a:r>
          </a:p>
        </p:txBody>
      </p:sp>
      <p:sp>
        <p:nvSpPr>
          <p:cNvPr id="4" name="TextBox 3">
            <a:extLst>
              <a:ext uri="{FF2B5EF4-FFF2-40B4-BE49-F238E27FC236}">
                <a16:creationId xmlns:a16="http://schemas.microsoft.com/office/drawing/2014/main" id="{5ECDF61C-628F-457C-9F3A-8964B88A23C4}"/>
              </a:ext>
            </a:extLst>
          </p:cNvPr>
          <p:cNvSpPr txBox="1"/>
          <p:nvPr/>
        </p:nvSpPr>
        <p:spPr>
          <a:xfrm>
            <a:off x="3501037" y="846342"/>
            <a:ext cx="4675858" cy="361637"/>
          </a:xfrm>
          <a:prstGeom prst="rect">
            <a:avLst/>
          </a:prstGeom>
          <a:noFill/>
        </p:spPr>
        <p:txBody>
          <a:bodyPr wrap="square" rtlCol="0">
            <a:spAutoFit/>
          </a:bodyPr>
          <a:lstStyle/>
          <a:p>
            <a:pPr>
              <a:lnSpc>
                <a:spcPts val="2100"/>
              </a:lnSpc>
              <a:spcAft>
                <a:spcPts val="600"/>
              </a:spcAft>
            </a:pPr>
            <a:r>
              <a:rPr lang="en-US" b="1" dirty="0">
                <a:solidFill>
                  <a:srgbClr val="443D3E"/>
                </a:solidFill>
              </a:rPr>
              <a:t>Transmission Prevention Strategies</a:t>
            </a:r>
          </a:p>
        </p:txBody>
      </p:sp>
      <p:cxnSp>
        <p:nvCxnSpPr>
          <p:cNvPr id="6" name="Straight Connector 5">
            <a:extLst>
              <a:ext uri="{FF2B5EF4-FFF2-40B4-BE49-F238E27FC236}">
                <a16:creationId xmlns:a16="http://schemas.microsoft.com/office/drawing/2014/main" id="{9A4FEB7F-139E-4A64-AD0D-9D5DD429C9E0}"/>
              </a:ext>
            </a:extLst>
          </p:cNvPr>
          <p:cNvCxnSpPr/>
          <p:nvPr/>
        </p:nvCxnSpPr>
        <p:spPr>
          <a:xfrm>
            <a:off x="3373120" y="1027160"/>
            <a:ext cx="0" cy="3422919"/>
          </a:xfrm>
          <a:prstGeom prst="line">
            <a:avLst/>
          </a:prstGeom>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363361505"/>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205645" y="849711"/>
            <a:ext cx="8287117" cy="3778063"/>
          </a:xfrm>
        </p:spPr>
        <p:txBody>
          <a:bodyPr>
            <a:normAutofit fontScale="47500" lnSpcReduction="20000"/>
          </a:bodyPr>
          <a:lstStyle/>
          <a:p>
            <a:r>
              <a:rPr lang="en-US" sz="3800" dirty="0">
                <a:solidFill>
                  <a:schemeClr val="tx1">
                    <a:lumMod val="50000"/>
                  </a:schemeClr>
                </a:solidFill>
              </a:rPr>
              <a:t>Antibiotic resistance is the ability of bacteria to resist the effects of an antibiotic – that is, the bacteria are not killed, and their growth is not stopped.  </a:t>
            </a:r>
          </a:p>
          <a:p>
            <a:r>
              <a:rPr lang="en-US" sz="3800" dirty="0">
                <a:solidFill>
                  <a:schemeClr val="tx1">
                    <a:lumMod val="50000"/>
                  </a:schemeClr>
                </a:solidFill>
              </a:rPr>
              <a:t>Resistant bacteria survive exposure to the antibiotic and continue to multiply in the body, potentially causing more harm and spreading to other animals or people.</a:t>
            </a:r>
          </a:p>
          <a:p>
            <a:r>
              <a:rPr lang="en-US" sz="3800" dirty="0">
                <a:solidFill>
                  <a:schemeClr val="tx1">
                    <a:lumMod val="50000"/>
                  </a:schemeClr>
                </a:solidFill>
              </a:rPr>
              <a:t>Antibiotic-resistant strains contribute significantly to HAI.</a:t>
            </a:r>
          </a:p>
          <a:p>
            <a:r>
              <a:rPr lang="en-US" sz="3800" dirty="0">
                <a:solidFill>
                  <a:schemeClr val="tx1">
                    <a:lumMod val="50000"/>
                  </a:schemeClr>
                </a:solidFill>
              </a:rPr>
              <a:t>We can slow the spread of bacterial resistance by using antibiotics wisely.</a:t>
            </a:r>
          </a:p>
          <a:p>
            <a:pPr>
              <a:lnSpc>
                <a:spcPct val="120000"/>
              </a:lnSpc>
              <a:spcAft>
                <a:spcPts val="0"/>
              </a:spcAft>
            </a:pPr>
            <a:r>
              <a:rPr lang="en-US" sz="3800" dirty="0">
                <a:solidFill>
                  <a:schemeClr val="tx1">
                    <a:lumMod val="50000"/>
                  </a:schemeClr>
                </a:solidFill>
              </a:rPr>
              <a:t>Holy Cross Health is committed to antimicrobial stewardship. It is through our efforts in stewardship we will be able to provide our patients……</a:t>
            </a:r>
          </a:p>
          <a:p>
            <a:pPr lvl="1">
              <a:lnSpc>
                <a:spcPct val="120000"/>
              </a:lnSpc>
              <a:spcAft>
                <a:spcPts val="0"/>
              </a:spcAft>
              <a:buClr>
                <a:schemeClr val="accent1"/>
              </a:buClr>
              <a:buFont typeface="Wingdings" panose="05000000000000000000" pitchFamily="2" charset="2"/>
              <a:buChar char="§"/>
            </a:pPr>
            <a:r>
              <a:rPr lang="en-US" sz="3800" dirty="0">
                <a:solidFill>
                  <a:schemeClr val="tx1">
                    <a:lumMod val="50000"/>
                  </a:schemeClr>
                </a:solidFill>
              </a:rPr>
              <a:t>The right antimicrobial</a:t>
            </a:r>
          </a:p>
          <a:p>
            <a:pPr lvl="1">
              <a:lnSpc>
                <a:spcPct val="120000"/>
              </a:lnSpc>
              <a:spcAft>
                <a:spcPts val="0"/>
              </a:spcAft>
              <a:buClr>
                <a:schemeClr val="accent1"/>
              </a:buClr>
              <a:buFont typeface="Wingdings" panose="05000000000000000000" pitchFamily="2" charset="2"/>
              <a:buChar char="§"/>
            </a:pPr>
            <a:r>
              <a:rPr lang="en-US" sz="3800" dirty="0">
                <a:solidFill>
                  <a:schemeClr val="tx1">
                    <a:lumMod val="50000"/>
                  </a:schemeClr>
                </a:solidFill>
              </a:rPr>
              <a:t>The right dose</a:t>
            </a:r>
          </a:p>
          <a:p>
            <a:pPr lvl="1">
              <a:lnSpc>
                <a:spcPct val="120000"/>
              </a:lnSpc>
              <a:spcAft>
                <a:spcPts val="0"/>
              </a:spcAft>
              <a:buClr>
                <a:schemeClr val="accent1"/>
              </a:buClr>
              <a:buFont typeface="Wingdings" panose="05000000000000000000" pitchFamily="2" charset="2"/>
              <a:buChar char="§"/>
            </a:pPr>
            <a:r>
              <a:rPr lang="en-US" sz="3800" dirty="0">
                <a:solidFill>
                  <a:schemeClr val="tx1">
                    <a:lumMod val="50000"/>
                  </a:schemeClr>
                </a:solidFill>
              </a:rPr>
              <a:t>For the right indication and duration </a:t>
            </a:r>
          </a:p>
          <a:p>
            <a:pPr lvl="1">
              <a:lnSpc>
                <a:spcPct val="120000"/>
              </a:lnSpc>
              <a:spcAft>
                <a:spcPts val="0"/>
              </a:spcAft>
              <a:buClr>
                <a:schemeClr val="accent1"/>
              </a:buClr>
              <a:buFont typeface="Wingdings" panose="05000000000000000000" pitchFamily="2" charset="2"/>
              <a:buChar char="§"/>
            </a:pPr>
            <a:r>
              <a:rPr lang="en-US" sz="3800" dirty="0">
                <a:solidFill>
                  <a:schemeClr val="tx1">
                    <a:lumMod val="50000"/>
                  </a:schemeClr>
                </a:solidFill>
              </a:rPr>
              <a:t>While minimizing unwanted consequences</a:t>
            </a:r>
          </a:p>
          <a:p>
            <a:endParaRPr lang="en-US" dirty="0">
              <a:solidFill>
                <a:schemeClr val="tx1">
                  <a:lumMod val="50000"/>
                </a:schemeClr>
              </a:solidFill>
            </a:endParaRPr>
          </a:p>
        </p:txBody>
      </p:sp>
      <p:sp>
        <p:nvSpPr>
          <p:cNvPr id="5" name="Title 4"/>
          <p:cNvSpPr>
            <a:spLocks noGrp="1"/>
          </p:cNvSpPr>
          <p:nvPr>
            <p:ph type="title"/>
          </p:nvPr>
        </p:nvSpPr>
        <p:spPr>
          <a:xfrm>
            <a:off x="205645" y="199695"/>
            <a:ext cx="7958030" cy="458074"/>
          </a:xfrm>
        </p:spPr>
        <p:txBody>
          <a:bodyPr/>
          <a:lstStyle/>
          <a:p>
            <a:r>
              <a:rPr lang="en-US" sz="3200" b="1" dirty="0"/>
              <a:t>Antibiotic Resistance</a:t>
            </a:r>
          </a:p>
        </p:txBody>
      </p:sp>
      <p:sp>
        <p:nvSpPr>
          <p:cNvPr id="6" name="TextBox 5"/>
          <p:cNvSpPr txBox="1"/>
          <p:nvPr/>
        </p:nvSpPr>
        <p:spPr>
          <a:xfrm>
            <a:off x="5295805" y="4231421"/>
            <a:ext cx="2504212" cy="281295"/>
          </a:xfrm>
          <a:prstGeom prst="rect">
            <a:avLst/>
          </a:prstGeom>
          <a:noFill/>
        </p:spPr>
        <p:txBody>
          <a:bodyPr wrap="none" rtlCol="0">
            <a:spAutoFit/>
          </a:bodyPr>
          <a:lstStyle/>
          <a:p>
            <a:pPr>
              <a:lnSpc>
                <a:spcPts val="1575"/>
              </a:lnSpc>
              <a:spcAft>
                <a:spcPts val="450"/>
              </a:spcAft>
            </a:pPr>
            <a:r>
              <a:rPr lang="en-US" sz="1200" dirty="0">
                <a:solidFill>
                  <a:srgbClr val="443D3E"/>
                </a:solidFill>
              </a:rPr>
              <a:t>cdc.gov/</a:t>
            </a:r>
            <a:r>
              <a:rPr lang="en-US" sz="1200" dirty="0" err="1">
                <a:solidFill>
                  <a:srgbClr val="443D3E"/>
                </a:solidFill>
              </a:rPr>
              <a:t>drugresistance</a:t>
            </a:r>
            <a:r>
              <a:rPr lang="en-US" sz="1200" dirty="0">
                <a:solidFill>
                  <a:srgbClr val="443D3E"/>
                </a:solidFill>
              </a:rPr>
              <a:t>/index.html</a:t>
            </a:r>
          </a:p>
        </p:txBody>
      </p:sp>
    </p:spTree>
    <p:custDataLst>
      <p:tags r:id="rId1"/>
    </p:custDataLst>
    <p:extLst>
      <p:ext uri="{BB962C8B-B14F-4D97-AF65-F5344CB8AC3E}">
        <p14:creationId xmlns:p14="http://schemas.microsoft.com/office/powerpoint/2010/main" val="6460496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5485" y="166127"/>
            <a:ext cx="7958030" cy="458074"/>
          </a:xfrm>
        </p:spPr>
        <p:txBody>
          <a:bodyPr/>
          <a:lstStyle/>
          <a:p>
            <a:r>
              <a:rPr lang="en-US" sz="3200" b="1" dirty="0"/>
              <a:t>How Antibiotic Resistance Happens</a:t>
            </a:r>
          </a:p>
        </p:txBody>
      </p:sp>
      <p:pic>
        <p:nvPicPr>
          <p:cNvPr id="7" name="Content Placeholder 6"/>
          <p:cNvPicPr>
            <a:picLocks noGrp="1" noChangeAspect="1"/>
          </p:cNvPicPr>
          <p:nvPr>
            <p:ph sz="quarter" idx="12"/>
          </p:nvPr>
        </p:nvPicPr>
        <p:blipFill>
          <a:blip r:embed="rId4">
            <a:extLst>
              <a:ext uri="{28A0092B-C50C-407E-A947-70E740481C1C}">
                <a14:useLocalDpi xmlns:a14="http://schemas.microsoft.com/office/drawing/2010/main" val="0"/>
              </a:ext>
            </a:extLst>
          </a:blip>
          <a:stretch>
            <a:fillRect/>
          </a:stretch>
        </p:blipFill>
        <p:spPr>
          <a:xfrm>
            <a:off x="967539" y="810057"/>
            <a:ext cx="7282381" cy="3854808"/>
          </a:xfrm>
        </p:spPr>
      </p:pic>
    </p:spTree>
    <p:custDataLst>
      <p:tags r:id="rId1"/>
    </p:custDataLst>
    <p:extLst>
      <p:ext uri="{BB962C8B-B14F-4D97-AF65-F5344CB8AC3E}">
        <p14:creationId xmlns:p14="http://schemas.microsoft.com/office/powerpoint/2010/main" val="19616826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208008" y="135709"/>
            <a:ext cx="6115050" cy="571739"/>
          </a:xfrm>
        </p:spPr>
        <p:txBody>
          <a:bodyPr>
            <a:normAutofit/>
          </a:bodyPr>
          <a:lstStyle/>
          <a:p>
            <a:r>
              <a:rPr lang="en-US" sz="3200" b="1" cap="none" dirty="0">
                <a:latin typeface="+mn-lt"/>
              </a:rPr>
              <a:t>Clostridium </a:t>
            </a:r>
            <a:r>
              <a:rPr lang="en-US" sz="3200" b="1" cap="none" dirty="0" err="1">
                <a:latin typeface="+mn-lt"/>
              </a:rPr>
              <a:t>Difficile</a:t>
            </a:r>
            <a:endParaRPr lang="en-US" sz="3200" b="1" cap="none" dirty="0">
              <a:latin typeface="+mn-lt"/>
            </a:endParaRPr>
          </a:p>
        </p:txBody>
      </p:sp>
      <p:sp>
        <p:nvSpPr>
          <p:cNvPr id="256003" name="Rectangle 3"/>
          <p:cNvSpPr>
            <a:spLocks noGrp="1" noChangeArrowheads="1"/>
          </p:cNvSpPr>
          <p:nvPr>
            <p:ph idx="1"/>
          </p:nvPr>
        </p:nvSpPr>
        <p:spPr>
          <a:xfrm>
            <a:off x="208008" y="857250"/>
            <a:ext cx="5806712" cy="3873542"/>
          </a:xfrm>
        </p:spPr>
        <p:txBody>
          <a:bodyPr>
            <a:noAutofit/>
          </a:bodyPr>
          <a:lstStyle/>
          <a:p>
            <a:pPr marL="168275" indent="-168275">
              <a:spcAft>
                <a:spcPts val="0"/>
              </a:spcAft>
              <a:buClr>
                <a:schemeClr val="accent1"/>
              </a:buClr>
              <a:buFont typeface="Wingdings" panose="05000000000000000000" pitchFamily="2" charset="2"/>
              <a:buChar char="§"/>
            </a:pPr>
            <a:r>
              <a:rPr lang="en-US" sz="1800" dirty="0" err="1">
                <a:solidFill>
                  <a:schemeClr val="tx1"/>
                </a:solidFill>
              </a:rPr>
              <a:t>C.Diff</a:t>
            </a:r>
            <a:r>
              <a:rPr lang="en-US" sz="1800" dirty="0">
                <a:solidFill>
                  <a:schemeClr val="tx1"/>
                </a:solidFill>
              </a:rPr>
              <a:t> is a bacterium that causes diarrhea; it is shed in the feces; most cases of infection occur in patients taking antibiotics.</a:t>
            </a:r>
          </a:p>
          <a:p>
            <a:pPr marL="168275" indent="-168275">
              <a:spcAft>
                <a:spcPts val="0"/>
              </a:spcAft>
              <a:buClr>
                <a:schemeClr val="accent1"/>
              </a:buClr>
              <a:buFont typeface="Wingdings" panose="05000000000000000000" pitchFamily="2" charset="2"/>
              <a:buChar char="§"/>
            </a:pPr>
            <a:r>
              <a:rPr lang="en-US" sz="1800" dirty="0">
                <a:solidFill>
                  <a:schemeClr val="tx1"/>
                </a:solidFill>
              </a:rPr>
              <a:t>Caused by exposure to antibiotics and other medications</a:t>
            </a:r>
            <a:endParaRPr lang="en-US" sz="1500" dirty="0">
              <a:solidFill>
                <a:schemeClr val="tx1"/>
              </a:solidFill>
            </a:endParaRPr>
          </a:p>
          <a:p>
            <a:pPr>
              <a:spcAft>
                <a:spcPts val="0"/>
              </a:spcAft>
            </a:pPr>
            <a:r>
              <a:rPr lang="en-US" sz="1800" b="1" dirty="0">
                <a:solidFill>
                  <a:schemeClr val="tx1"/>
                </a:solidFill>
              </a:rPr>
              <a:t>How it is spread</a:t>
            </a:r>
          </a:p>
          <a:p>
            <a:pPr marL="228600" indent="-228600">
              <a:spcAft>
                <a:spcPts val="0"/>
              </a:spcAft>
              <a:buClr>
                <a:schemeClr val="accent1"/>
              </a:buClr>
              <a:buFont typeface="Wingdings" panose="05000000000000000000" pitchFamily="2" charset="2"/>
              <a:buChar char="§"/>
            </a:pPr>
            <a:r>
              <a:rPr lang="en-US" sz="1800" dirty="0">
                <a:solidFill>
                  <a:schemeClr val="tx1"/>
                </a:solidFill>
              </a:rPr>
              <a:t>Spread  through contact with contaminated surfaces or items; C diff spores can be found on things in the environment like bed linens, bed rails, bathroom fixtures and medical equipment</a:t>
            </a:r>
          </a:p>
        </p:txBody>
      </p:sp>
      <p:sp>
        <p:nvSpPr>
          <p:cNvPr id="2" name="TextBox 1"/>
          <p:cNvSpPr txBox="1"/>
          <p:nvPr/>
        </p:nvSpPr>
        <p:spPr>
          <a:xfrm>
            <a:off x="1428750" y="4730792"/>
            <a:ext cx="2857500" cy="276999"/>
          </a:xfrm>
          <a:prstGeom prst="rect">
            <a:avLst/>
          </a:prstGeom>
          <a:noFill/>
        </p:spPr>
        <p:txBody>
          <a:bodyPr wrap="square" rtlCol="0">
            <a:spAutoFit/>
          </a:bodyPr>
          <a:lstStyle/>
          <a:p>
            <a:r>
              <a:rPr lang="en-US" sz="1200" dirty="0"/>
              <a:t>www.cdc.gov/faq</a:t>
            </a:r>
          </a:p>
        </p:txBody>
      </p:sp>
      <p:sp>
        <p:nvSpPr>
          <p:cNvPr id="4" name="Rectangle 3">
            <a:extLst>
              <a:ext uri="{FF2B5EF4-FFF2-40B4-BE49-F238E27FC236}">
                <a16:creationId xmlns:a16="http://schemas.microsoft.com/office/drawing/2014/main" id="{A74C164A-9387-4FE6-9BFB-DE667EBF8407}"/>
              </a:ext>
            </a:extLst>
          </p:cNvPr>
          <p:cNvSpPr/>
          <p:nvPr/>
        </p:nvSpPr>
        <p:spPr>
          <a:xfrm>
            <a:off x="133652" y="3657660"/>
            <a:ext cx="5899649" cy="923330"/>
          </a:xfrm>
          <a:prstGeom prst="rect">
            <a:avLst/>
          </a:prstGeom>
        </p:spPr>
        <p:txBody>
          <a:bodyPr wrap="square">
            <a:spAutoFit/>
          </a:bodyPr>
          <a:lstStyle/>
          <a:p>
            <a:r>
              <a:rPr lang="en-US" b="1" dirty="0"/>
              <a:t>Most common symptoms:</a:t>
            </a:r>
          </a:p>
          <a:p>
            <a:pPr marL="285750" indent="-285750">
              <a:buClr>
                <a:schemeClr val="accent1"/>
              </a:buClr>
              <a:buFont typeface="Wingdings" panose="05000000000000000000" pitchFamily="2" charset="2"/>
              <a:buChar char="§"/>
            </a:pPr>
            <a:r>
              <a:rPr lang="en-US" dirty="0"/>
              <a:t>Watery diarrhea, fever, loss of appetite, nausea, abdominal pain &amp; tenderness</a:t>
            </a:r>
          </a:p>
        </p:txBody>
      </p:sp>
      <p:cxnSp>
        <p:nvCxnSpPr>
          <p:cNvPr id="6" name="Straight Connector 5">
            <a:extLst>
              <a:ext uri="{FF2B5EF4-FFF2-40B4-BE49-F238E27FC236}">
                <a16:creationId xmlns:a16="http://schemas.microsoft.com/office/drawing/2014/main" id="{FE42DC95-074E-4FEA-8FFD-55ACBCADBCE0}"/>
              </a:ext>
            </a:extLst>
          </p:cNvPr>
          <p:cNvCxnSpPr/>
          <p:nvPr/>
        </p:nvCxnSpPr>
        <p:spPr>
          <a:xfrm>
            <a:off x="6033301" y="974558"/>
            <a:ext cx="0" cy="3501189"/>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0F730C9-D1CC-430F-EB09-604A4E02547A}"/>
              </a:ext>
            </a:extLst>
          </p:cNvPr>
          <p:cNvSpPr txBox="1"/>
          <p:nvPr/>
        </p:nvSpPr>
        <p:spPr>
          <a:xfrm>
            <a:off x="6107656" y="1203814"/>
            <a:ext cx="2828327" cy="3377176"/>
          </a:xfrm>
          <a:prstGeom prst="rect">
            <a:avLst/>
          </a:prstGeom>
          <a:noFill/>
        </p:spPr>
        <p:txBody>
          <a:bodyPr wrap="square" rtlCol="0">
            <a:spAutoFit/>
          </a:bodyPr>
          <a:lstStyle/>
          <a:p>
            <a:pPr marL="234950" indent="-234950">
              <a:spcAft>
                <a:spcPts val="0"/>
              </a:spcAft>
              <a:buClr>
                <a:schemeClr val="accent1"/>
              </a:buClr>
              <a:buFont typeface="Wingdings" panose="05000000000000000000" pitchFamily="2" charset="2"/>
              <a:buChar char="§"/>
            </a:pPr>
            <a:r>
              <a:rPr lang="en-US" sz="1600" dirty="0">
                <a:solidFill>
                  <a:schemeClr val="tx1"/>
                </a:solidFill>
              </a:rPr>
              <a:t>Place patient in a private room on </a:t>
            </a:r>
            <a:r>
              <a:rPr lang="en-US" sz="1600" b="1" i="1" dirty="0">
                <a:solidFill>
                  <a:schemeClr val="tx1"/>
                </a:solidFill>
              </a:rPr>
              <a:t>Contact Precautions </a:t>
            </a:r>
            <a:r>
              <a:rPr lang="en-US" sz="1600" dirty="0">
                <a:solidFill>
                  <a:schemeClr val="tx1"/>
                </a:solidFill>
              </a:rPr>
              <a:t>(use </a:t>
            </a:r>
            <a:r>
              <a:rPr lang="en-US" sz="1600" b="1" dirty="0">
                <a:solidFill>
                  <a:schemeClr val="tx1"/>
                </a:solidFill>
              </a:rPr>
              <a:t>yellow sign</a:t>
            </a:r>
            <a:r>
              <a:rPr lang="en-US" sz="1600" dirty="0">
                <a:solidFill>
                  <a:schemeClr val="tx1"/>
                </a:solidFill>
              </a:rPr>
              <a:t>)</a:t>
            </a:r>
          </a:p>
          <a:p>
            <a:pPr marL="234950" indent="-234950">
              <a:spcAft>
                <a:spcPts val="0"/>
              </a:spcAft>
              <a:buClr>
                <a:schemeClr val="accent1"/>
              </a:buClr>
              <a:buFont typeface="Wingdings" panose="05000000000000000000" pitchFamily="2" charset="2"/>
              <a:buChar char="§"/>
            </a:pPr>
            <a:r>
              <a:rPr lang="en-US" sz="1600" dirty="0">
                <a:solidFill>
                  <a:schemeClr val="tx1"/>
                </a:solidFill>
              </a:rPr>
              <a:t>Wear gowns and gloves for patient contact.</a:t>
            </a:r>
          </a:p>
          <a:p>
            <a:pPr marL="234950" indent="-234950">
              <a:spcAft>
                <a:spcPts val="0"/>
              </a:spcAft>
              <a:buClr>
                <a:schemeClr val="accent1"/>
              </a:buClr>
              <a:buFont typeface="Wingdings" panose="05000000000000000000" pitchFamily="2" charset="2"/>
              <a:buChar char="§"/>
            </a:pPr>
            <a:r>
              <a:rPr lang="en-US" sz="1600" dirty="0">
                <a:solidFill>
                  <a:schemeClr val="tx1"/>
                </a:solidFill>
              </a:rPr>
              <a:t>Perform hand hygiene with </a:t>
            </a:r>
            <a:r>
              <a:rPr lang="en-US" sz="1600" b="1" i="1" dirty="0">
                <a:solidFill>
                  <a:schemeClr val="tx1"/>
                </a:solidFill>
              </a:rPr>
              <a:t>antimicrobial soap and water   </a:t>
            </a:r>
          </a:p>
          <a:p>
            <a:pPr marL="234950" indent="-234950">
              <a:spcAft>
                <a:spcPts val="0"/>
              </a:spcAft>
              <a:buClr>
                <a:schemeClr val="accent1"/>
              </a:buClr>
              <a:buFont typeface="Wingdings" panose="05000000000000000000" pitchFamily="2" charset="2"/>
              <a:buChar char="§"/>
            </a:pPr>
            <a:r>
              <a:rPr lang="en-US" sz="1600" dirty="0">
                <a:solidFill>
                  <a:schemeClr val="tx1"/>
                </a:solidFill>
              </a:rPr>
              <a:t>Use dedicated equipment for the patient (disinfect shared equipment after use)</a:t>
            </a:r>
          </a:p>
        </p:txBody>
      </p:sp>
      <p:sp>
        <p:nvSpPr>
          <p:cNvPr id="8" name="TextBox 7">
            <a:extLst>
              <a:ext uri="{FF2B5EF4-FFF2-40B4-BE49-F238E27FC236}">
                <a16:creationId xmlns:a16="http://schemas.microsoft.com/office/drawing/2014/main" id="{CAE21DDF-4079-EB95-FA00-58BA342F89AF}"/>
              </a:ext>
            </a:extLst>
          </p:cNvPr>
          <p:cNvSpPr txBox="1"/>
          <p:nvPr/>
        </p:nvSpPr>
        <p:spPr>
          <a:xfrm>
            <a:off x="6209665" y="857250"/>
            <a:ext cx="2624308" cy="340991"/>
          </a:xfrm>
          <a:prstGeom prst="rect">
            <a:avLst/>
          </a:prstGeom>
          <a:noFill/>
        </p:spPr>
        <p:txBody>
          <a:bodyPr wrap="none" rtlCol="0">
            <a:spAutoFit/>
          </a:bodyPr>
          <a:lstStyle/>
          <a:p>
            <a:pPr>
              <a:lnSpc>
                <a:spcPts val="2100"/>
              </a:lnSpc>
              <a:spcAft>
                <a:spcPts val="600"/>
              </a:spcAft>
            </a:pPr>
            <a:r>
              <a:rPr lang="en-US" sz="1600" b="1" dirty="0">
                <a:solidFill>
                  <a:srgbClr val="443D3E"/>
                </a:solidFill>
              </a:rPr>
              <a:t>Preventing Transmission</a:t>
            </a:r>
          </a:p>
        </p:txBody>
      </p:sp>
    </p:spTree>
    <p:custDataLst>
      <p:tags r:id="rId1"/>
    </p:custDataLst>
    <p:extLst>
      <p:ext uri="{BB962C8B-B14F-4D97-AF65-F5344CB8AC3E}">
        <p14:creationId xmlns:p14="http://schemas.microsoft.com/office/powerpoint/2010/main" val="209205480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a96674c0-0516-4223-9583-cd2e720b1d12"/>
  <p:tag name="ARTICULATE_DESIGN_ID_ST. JOE'S_PPTTEMPLATE" val="5aruY9DV2L2"/>
  <p:tag name="ARTICULATE_REFERENCE_TYPE_1" val="1"/>
  <p:tag name="ARTICULATE_REFERENCE_1" val="W:\Learning Center\001 Mandatory Education\Working File\CY24 For Review\national_patient_safety_goals_2024.pdf"/>
  <p:tag name="ARTICULATE_REFERENCE_TITLE_1" val="national_patient_safety_goals_2024"/>
  <p:tag name="ARTICULATE_REFERENCE_ID_1" val="7c309e3d-7915-4fa1-925d-a0282120ea84"/>
  <p:tag name="ARTICULATE_REFERENCE_TYPE_2" val="1"/>
  <p:tag name="ARTICULATE_REFERENCE_2" val="L:\001 Mandatory Education\Working File\FY23\sharps-safety.pdf"/>
  <p:tag name="ARTICULATE_REFERENCE_TITLE_2" val="Sharps Safety"/>
  <p:tag name="ARTICULATE_REFERENCE_ID_2" val="8691312e-1868-4c01-9af4-f081f9b7c892"/>
  <p:tag name="ARTICULATE_REFERENCE_COUNT" val="2"/>
  <p:tag name="ARTICULATE_PLAYER_GLOSSARY_XML" val="&lt;?xml version=&quot;1.0&quot; encoding=&quot;utf-16&quot;?&gt;&lt;glossary xmlns:xsi=&quot;http://www.w3.org/2001/XMLSchema-instance&quot; xmlns:xsd=&quot;http://www.w3.org/2001/XMLSchema&quot;&gt;&lt;terms /&gt;&lt;/glossary&gt;"/>
  <p:tag name="ARTICULATE_META_COURSE_ID" val="5gflf4E7imD_course_id"/>
  <p:tag name="ARTICULATE_META_NAME" val="Mora, Naomi"/>
  <p:tag name="ARTICULATE_META_NAME_SET" val="True"/>
  <p:tag name="ARTICULATE_SLIDE_COUNT" val="105"/>
  <p:tag name="ARTICULATE_PROJECT_OPEN" val="1"/>
  <p:tag name="TAG_BACKING_FORM_KEY" val="528168-w:\learning center\001 mandatory education\working file\cy24 for review\cy24_flne-enrichment-students-non-employee-draft.pptx"/>
  <p:tag name="ARTICULATE_PRESENTER_VERSION" val="8"/>
  <p:tag name="ARTICULATE_USED_PAGE_ORIENTATION" val="1"/>
  <p:tag name="ARTICULATE_USED_PAGE_SIZE" val="15"/>
</p:tagLst>
</file>

<file path=ppt/tags/tag10.xml><?xml version="1.0" encoding="utf-8"?>
<p:tagLst xmlns:a="http://schemas.openxmlformats.org/drawingml/2006/main" xmlns:r="http://schemas.openxmlformats.org/officeDocument/2006/relationships" xmlns:p="http://schemas.openxmlformats.org/presentationml/2006/main">
  <p:tag name="AUDIO_ID" val="264"/>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3"/>
</p:tagLst>
</file>

<file path=ppt/tags/tag100.xml><?xml version="1.0" encoding="utf-8"?>
<p:tagLst xmlns:a="http://schemas.openxmlformats.org/drawingml/2006/main" xmlns:r="http://schemas.openxmlformats.org/officeDocument/2006/relationships" xmlns:p="http://schemas.openxmlformats.org/presentationml/2006/main">
  <p:tag name="AUDIO_ID" val="2145727104"/>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101.xml><?xml version="1.0" encoding="utf-8"?>
<p:tagLst xmlns:a="http://schemas.openxmlformats.org/drawingml/2006/main" xmlns:r="http://schemas.openxmlformats.org/officeDocument/2006/relationships" xmlns:p="http://schemas.openxmlformats.org/presentationml/2006/main">
  <p:tag name="AUDIO_ID" val="2145727105"/>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102.xml><?xml version="1.0" encoding="utf-8"?>
<p:tagLst xmlns:a="http://schemas.openxmlformats.org/drawingml/2006/main" xmlns:r="http://schemas.openxmlformats.org/officeDocument/2006/relationships" xmlns:p="http://schemas.openxmlformats.org/presentationml/2006/main">
  <p:tag name="AUDIO_ID" val="2145727091"/>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103.xml><?xml version="1.0" encoding="utf-8"?>
<p:tagLst xmlns:a="http://schemas.openxmlformats.org/drawingml/2006/main" xmlns:r="http://schemas.openxmlformats.org/officeDocument/2006/relationships" xmlns:p="http://schemas.openxmlformats.org/presentationml/2006/main">
  <p:tag name="ARTICULATE_LOCK_SLIDE" val="0"/>
  <p:tag name="AUDIO_ID" val="338"/>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104.xml><?xml version="1.0" encoding="utf-8"?>
<p:tagLst xmlns:a="http://schemas.openxmlformats.org/drawingml/2006/main" xmlns:r="http://schemas.openxmlformats.org/officeDocument/2006/relationships" xmlns:p="http://schemas.openxmlformats.org/presentationml/2006/main">
  <p:tag name="ARTICULATE_LOCK_SLIDE" val="0"/>
  <p:tag name="AUDIO_ID" val="521"/>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105.xml><?xml version="1.0" encoding="utf-8"?>
<p:tagLst xmlns:a="http://schemas.openxmlformats.org/drawingml/2006/main" xmlns:r="http://schemas.openxmlformats.org/officeDocument/2006/relationships" xmlns:p="http://schemas.openxmlformats.org/presentationml/2006/main">
  <p:tag name="ARTICULATE_LOCK_SLIDE" val="0"/>
  <p:tag name="AUDIO_ID" val="343"/>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106.xml><?xml version="1.0" encoding="utf-8"?>
<p:tagLst xmlns:a="http://schemas.openxmlformats.org/drawingml/2006/main" xmlns:r="http://schemas.openxmlformats.org/officeDocument/2006/relationships" xmlns:p="http://schemas.openxmlformats.org/presentationml/2006/main">
  <p:tag name="ARTICULATE_LOCK_SLIDE" val="0"/>
  <p:tag name="AUDIO_ID" val="344"/>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107.xml><?xml version="1.0" encoding="utf-8"?>
<p:tagLst xmlns:a="http://schemas.openxmlformats.org/drawingml/2006/main" xmlns:r="http://schemas.openxmlformats.org/officeDocument/2006/relationships" xmlns:p="http://schemas.openxmlformats.org/presentationml/2006/main">
  <p:tag name="ARTICULATE_LOCK_SLIDE" val="0"/>
  <p:tag name="AUDIO_ID" val="379"/>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108.xml><?xml version="1.0" encoding="utf-8"?>
<p:tagLst xmlns:a="http://schemas.openxmlformats.org/drawingml/2006/main" xmlns:r="http://schemas.openxmlformats.org/officeDocument/2006/relationships" xmlns:p="http://schemas.openxmlformats.org/presentationml/2006/main">
  <p:tag name="ARTICULATE_LOCK_SLIDE" val="0"/>
  <p:tag name="AUDIO_ID" val="377"/>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7"/>
</p:tagLst>
</file>

<file path=ppt/tags/tag109.xml><?xml version="1.0" encoding="utf-8"?>
<p:tagLst xmlns:a="http://schemas.openxmlformats.org/drawingml/2006/main" xmlns:r="http://schemas.openxmlformats.org/officeDocument/2006/relationships" xmlns:p="http://schemas.openxmlformats.org/presentationml/2006/main">
  <p:tag name="ARTICULATE_LOCK_SLIDE" val="0"/>
  <p:tag name="AUDIO_ID" val="523"/>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7"/>
</p:tagLst>
</file>

<file path=ppt/tags/tag11.xml><?xml version="1.0" encoding="utf-8"?>
<p:tagLst xmlns:a="http://schemas.openxmlformats.org/drawingml/2006/main" xmlns:r="http://schemas.openxmlformats.org/officeDocument/2006/relationships" xmlns:p="http://schemas.openxmlformats.org/presentationml/2006/main">
  <p:tag name="AUDIO_ID" val="2145727067"/>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3"/>
</p:tagLst>
</file>

<file path=ppt/tags/tag110.xml><?xml version="1.0" encoding="utf-8"?>
<p:tagLst xmlns:a="http://schemas.openxmlformats.org/drawingml/2006/main" xmlns:r="http://schemas.openxmlformats.org/officeDocument/2006/relationships" xmlns:p="http://schemas.openxmlformats.org/presentationml/2006/main">
  <p:tag name="ARTICULATE_LOCK_SLIDE" val="0"/>
  <p:tag name="AUDIO_ID" val="524"/>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111.xml><?xml version="1.0" encoding="utf-8"?>
<p:tagLst xmlns:a="http://schemas.openxmlformats.org/drawingml/2006/main" xmlns:r="http://schemas.openxmlformats.org/officeDocument/2006/relationships" xmlns:p="http://schemas.openxmlformats.org/presentationml/2006/main">
  <p:tag name="ARTICULATE_LOCK_SLIDE" val="0"/>
  <p:tag name="AUDIO_ID" val="530"/>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3"/>
</p:tagLst>
</file>

<file path=ppt/tags/tag112.xml><?xml version="1.0" encoding="utf-8"?>
<p:tagLst xmlns:a="http://schemas.openxmlformats.org/drawingml/2006/main" xmlns:r="http://schemas.openxmlformats.org/officeDocument/2006/relationships" xmlns:p="http://schemas.openxmlformats.org/presentationml/2006/main">
  <p:tag name="AUDIO_ID" val="315"/>
  <p:tag name="ARTICULATE_LOCK_SLIDE" val="0"/>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113.xml><?xml version="1.0" encoding="utf-8"?>
<p:tagLst xmlns:a="http://schemas.openxmlformats.org/drawingml/2006/main" xmlns:r="http://schemas.openxmlformats.org/officeDocument/2006/relationships" xmlns:p="http://schemas.openxmlformats.org/presentationml/2006/main">
  <p:tag name="AUDIO_ID" val="531"/>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114.xml><?xml version="1.0" encoding="utf-8"?>
<p:tagLst xmlns:a="http://schemas.openxmlformats.org/drawingml/2006/main" xmlns:r="http://schemas.openxmlformats.org/officeDocument/2006/relationships" xmlns:p="http://schemas.openxmlformats.org/presentationml/2006/main">
  <p:tag name="ARTICULATE_SLIDE_GUID" val="d2eb311a-709d-4ed1-9bab-9ce7063b0aba"/>
  <p:tag name="ARTICULATE_PLAYLIST_ID" val="-1"/>
  <p:tag name="ORIGINAL_AUDIO_FILEPATH" val="U:\My Music\Sound Files\Enrichment2007\Slidech1_22.wav"/>
  <p:tag name="ELAPSEDTIME" val="1.83"/>
  <p:tag name="AUDIO_ID" val="358"/>
  <p:tag name="ARTICULATE_LOCK_SLIDE" val="0"/>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hum4261\LOCALS~1\Temp\articulate\presenter\imgtemp\wOHOUsqy_files\slide0001_image001.jpg"/>
</p:tagLst>
</file>

<file path=ppt/tags/tag116.xml><?xml version="1.0" encoding="utf-8"?>
<p:tagLst xmlns:a="http://schemas.openxmlformats.org/drawingml/2006/main" xmlns:r="http://schemas.openxmlformats.org/officeDocument/2006/relationships" xmlns:p="http://schemas.openxmlformats.org/presentationml/2006/main">
  <p:tag name="ARTICULATE_SLIDE_GUID" val="86f5e908-dfc2-4a2a-b9e1-03555c3d3148"/>
  <p:tag name="ARTICULATE_PLAYLIST_ID" val="-1"/>
  <p:tag name="AUDIO_ID" val="360"/>
  <p:tag name="ARTICULATE_LOCK_SLIDE" val="0"/>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117.xml><?xml version="1.0" encoding="utf-8"?>
<p:tagLst xmlns:a="http://schemas.openxmlformats.org/drawingml/2006/main" xmlns:r="http://schemas.openxmlformats.org/officeDocument/2006/relationships" xmlns:p="http://schemas.openxmlformats.org/presentationml/2006/main">
  <p:tag name="AUDIO_ID" val="286"/>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0"/>
</p:tagLst>
</file>

<file path=ppt/tags/tag12.xml><?xml version="1.0" encoding="utf-8"?>
<p:tagLst xmlns:a="http://schemas.openxmlformats.org/drawingml/2006/main" xmlns:r="http://schemas.openxmlformats.org/officeDocument/2006/relationships" xmlns:p="http://schemas.openxmlformats.org/presentationml/2006/main">
  <p:tag name="AUDIO_ID" val="1145"/>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3"/>
</p:tagLst>
</file>

<file path=ppt/tags/tag13.xml><?xml version="1.0" encoding="utf-8"?>
<p:tagLst xmlns:a="http://schemas.openxmlformats.org/drawingml/2006/main" xmlns:r="http://schemas.openxmlformats.org/officeDocument/2006/relationships" xmlns:p="http://schemas.openxmlformats.org/presentationml/2006/main">
  <p:tag name="AUDIO_ID" val="2145727073"/>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2"/>
</p:tagLst>
</file>

<file path=ppt/tags/tag14.xml><?xml version="1.0" encoding="utf-8"?>
<p:tagLst xmlns:a="http://schemas.openxmlformats.org/drawingml/2006/main" xmlns:r="http://schemas.openxmlformats.org/officeDocument/2006/relationships" xmlns:p="http://schemas.openxmlformats.org/presentationml/2006/main">
  <p:tag name="AUDIO_ID" val="364"/>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7"/>
</p:tagLst>
</file>

<file path=ppt/tags/tag15.xml><?xml version="1.0" encoding="utf-8"?>
<p:tagLst xmlns:a="http://schemas.openxmlformats.org/drawingml/2006/main" xmlns:r="http://schemas.openxmlformats.org/officeDocument/2006/relationships" xmlns:p="http://schemas.openxmlformats.org/presentationml/2006/main">
  <p:tag name="AUDIO_ID" val="2145727068"/>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7"/>
</p:tagLst>
</file>

<file path=ppt/tags/tag16.xml><?xml version="1.0" encoding="utf-8"?>
<p:tagLst xmlns:a="http://schemas.openxmlformats.org/drawingml/2006/main" xmlns:r="http://schemas.openxmlformats.org/officeDocument/2006/relationships" xmlns:p="http://schemas.openxmlformats.org/presentationml/2006/main">
  <p:tag name="AUDIO_ID" val="2145727069"/>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7"/>
</p:tagLst>
</file>

<file path=ppt/tags/tag17.xml><?xml version="1.0" encoding="utf-8"?>
<p:tagLst xmlns:a="http://schemas.openxmlformats.org/drawingml/2006/main" xmlns:r="http://schemas.openxmlformats.org/officeDocument/2006/relationships" xmlns:p="http://schemas.openxmlformats.org/presentationml/2006/main">
  <p:tag name="AUDIO_ID" val="277"/>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7"/>
</p:tagLst>
</file>

<file path=ppt/tags/tag18.xml><?xml version="1.0" encoding="utf-8"?>
<p:tagLst xmlns:a="http://schemas.openxmlformats.org/drawingml/2006/main" xmlns:r="http://schemas.openxmlformats.org/officeDocument/2006/relationships" xmlns:p="http://schemas.openxmlformats.org/presentationml/2006/main">
  <p:tag name="AUDIO_ID" val="2145727070"/>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7"/>
</p:tagLst>
</file>

<file path=ppt/tags/tag19.xml><?xml version="1.0" encoding="utf-8"?>
<p:tagLst xmlns:a="http://schemas.openxmlformats.org/drawingml/2006/main" xmlns:r="http://schemas.openxmlformats.org/officeDocument/2006/relationships" xmlns:p="http://schemas.openxmlformats.org/presentationml/2006/main">
  <p:tag name="AUDIO_ID" val="1161"/>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7"/>
</p:tagLst>
</file>

<file path=ppt/tags/tag2.xml><?xml version="1.0" encoding="utf-8"?>
<p:tagLst xmlns:a="http://schemas.openxmlformats.org/drawingml/2006/main" xmlns:r="http://schemas.openxmlformats.org/officeDocument/2006/relationships" xmlns:p="http://schemas.openxmlformats.org/presentationml/2006/main">
  <p:tag name="AUDIO_ID" val="256"/>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
</p:tagLst>
</file>

<file path=ppt/tags/tag20.xml><?xml version="1.0" encoding="utf-8"?>
<p:tagLst xmlns:a="http://schemas.openxmlformats.org/drawingml/2006/main" xmlns:r="http://schemas.openxmlformats.org/officeDocument/2006/relationships" xmlns:p="http://schemas.openxmlformats.org/presentationml/2006/main">
  <p:tag name="AUDIO_ID" val="619"/>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5"/>
</p:tagLst>
</file>

<file path=ppt/tags/tag2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MENU" val="True"/>
  <p:tag name="AUDIO_ID" val="2145727107"/>
  <p:tag name="ARTICULATE_SLIDE_PRESENTER_GUID" val="8430eab9-1cd2-41f7-a357-a912eb1b442c"/>
  <p:tag name="ARTICULATE_PLAYER_CONTROL_NOTES" val="False"/>
  <p:tag name="ARTICULATE_PLAYER_SEEKBAR" val="False"/>
  <p:tag name="ARTICULATE_PLAYER_CONTROL_LOGO" val="False"/>
  <p:tag name="ARTICULATE_USED_LAYOUT" val="12"/>
</p:tagLst>
</file>

<file path=ppt/tags/tag22.xml><?xml version="1.0" encoding="utf-8"?>
<p:tagLst xmlns:a="http://schemas.openxmlformats.org/drawingml/2006/main" xmlns:r="http://schemas.openxmlformats.org/officeDocument/2006/relationships" xmlns:p="http://schemas.openxmlformats.org/presentationml/2006/main">
  <p:tag name="AUDIO_ID" val="2145727071"/>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3"/>
</p:tagLst>
</file>

<file path=ppt/tags/tag23.xml><?xml version="1.0" encoding="utf-8"?>
<p:tagLst xmlns:a="http://schemas.openxmlformats.org/drawingml/2006/main" xmlns:r="http://schemas.openxmlformats.org/officeDocument/2006/relationships" xmlns:p="http://schemas.openxmlformats.org/presentationml/2006/main">
  <p:tag name="AUDIO_ID" val="446"/>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7"/>
</p:tagLst>
</file>

<file path=ppt/tags/tag24.xml><?xml version="1.0" encoding="utf-8"?>
<p:tagLst xmlns:a="http://schemas.openxmlformats.org/drawingml/2006/main" xmlns:r="http://schemas.openxmlformats.org/officeDocument/2006/relationships" xmlns:p="http://schemas.openxmlformats.org/presentationml/2006/main">
  <p:tag name="ARTICULATE_LOCK_SLIDE" val="0"/>
  <p:tag name="AUDIO_ID" val="308"/>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2"/>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MENU" val="True"/>
  <p:tag name="AUDIO_ID" val="2145727108"/>
  <p:tag name="ARTICULATE_SLIDE_PRESENTER_GUID" val="8430eab9-1cd2-41f7-a357-a912eb1b442c"/>
  <p:tag name="ARTICULATE_PLAYER_CONTROL_NOTES" val="False"/>
  <p:tag name="ARTICULATE_PLAYER_SEEKBAR" val="False"/>
  <p:tag name="ARTICULATE_PLAYER_CONTROL_LOGO" val="False"/>
  <p:tag name="ARTICULATE_USED_LAYOUT" val="12"/>
</p:tagLst>
</file>

<file path=ppt/tags/tag26.xml><?xml version="1.0" encoding="utf-8"?>
<p:tagLst xmlns:a="http://schemas.openxmlformats.org/drawingml/2006/main" xmlns:r="http://schemas.openxmlformats.org/officeDocument/2006/relationships" xmlns:p="http://schemas.openxmlformats.org/presentationml/2006/main">
  <p:tag name="ARTICULATE_LOCK_SLIDE" val="0"/>
  <p:tag name="AUDIO_ID" val="2145727075"/>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27.xml><?xml version="1.0" encoding="utf-8"?>
<p:tagLst xmlns:a="http://schemas.openxmlformats.org/drawingml/2006/main" xmlns:r="http://schemas.openxmlformats.org/officeDocument/2006/relationships" xmlns:p="http://schemas.openxmlformats.org/presentationml/2006/main">
  <p:tag name="DUPLICATEID" val="7e92a99c9bd943859725440e2d4527b2"/>
</p:tagLst>
</file>

<file path=ppt/tags/tag28.xml><?xml version="1.0" encoding="utf-8"?>
<p:tagLst xmlns:a="http://schemas.openxmlformats.org/drawingml/2006/main" xmlns:r="http://schemas.openxmlformats.org/officeDocument/2006/relationships" xmlns:p="http://schemas.openxmlformats.org/presentationml/2006/main">
  <p:tag name="DUPLICATEID" val="3907f7e057d44b9f943e07757544b8de"/>
</p:tagLst>
</file>

<file path=ppt/tags/tag29.xml><?xml version="1.0" encoding="utf-8"?>
<p:tagLst xmlns:a="http://schemas.openxmlformats.org/drawingml/2006/main" xmlns:r="http://schemas.openxmlformats.org/officeDocument/2006/relationships" xmlns:p="http://schemas.openxmlformats.org/presentationml/2006/main">
  <p:tag name="DUPLICATEID" val="93a02830046846f4a6e5a507b3b69b0c"/>
</p:tagLst>
</file>

<file path=ppt/tags/tag3.xml><?xml version="1.0" encoding="utf-8"?>
<p:tagLst xmlns:a="http://schemas.openxmlformats.org/drawingml/2006/main" xmlns:r="http://schemas.openxmlformats.org/officeDocument/2006/relationships" xmlns:p="http://schemas.openxmlformats.org/presentationml/2006/main">
  <p:tag name="AUDIO_ID" val="2145727106"/>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7"/>
</p:tagLst>
</file>

<file path=ppt/tags/tag30.xml><?xml version="1.0" encoding="utf-8"?>
<p:tagLst xmlns:a="http://schemas.openxmlformats.org/drawingml/2006/main" xmlns:r="http://schemas.openxmlformats.org/officeDocument/2006/relationships" xmlns:p="http://schemas.openxmlformats.org/presentationml/2006/main">
  <p:tag name="DUPLICATEID" val="e8f63c12286140158ba99bfe5c65fede"/>
</p:tagLst>
</file>

<file path=ppt/tags/tag31.xml><?xml version="1.0" encoding="utf-8"?>
<p:tagLst xmlns:a="http://schemas.openxmlformats.org/drawingml/2006/main" xmlns:r="http://schemas.openxmlformats.org/officeDocument/2006/relationships" xmlns:p="http://schemas.openxmlformats.org/presentationml/2006/main">
  <p:tag name="ARTICULATE_SLIDE_GUID" val="1e97eae7-5423-4b8e-bcab-77f124e87979"/>
  <p:tag name="ARTICULATE_PLAYLIST_ID" val="-1"/>
  <p:tag name="ARTICULATE_LOCK_SLIDE" val="0"/>
  <p:tag name="AUDIO_ID" val="2145727076"/>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7"/>
</p:tagLst>
</file>

<file path=ppt/tags/tag32.xml><?xml version="1.0" encoding="utf-8"?>
<p:tagLst xmlns:a="http://schemas.openxmlformats.org/drawingml/2006/main" xmlns:r="http://schemas.openxmlformats.org/officeDocument/2006/relationships" xmlns:p="http://schemas.openxmlformats.org/presentationml/2006/main">
  <p:tag name="AUDIO_ID" val="2145727092"/>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7"/>
</p:tagLst>
</file>

<file path=ppt/tags/tag33.xml><?xml version="1.0" encoding="utf-8"?>
<p:tagLst xmlns:a="http://schemas.openxmlformats.org/drawingml/2006/main" xmlns:r="http://schemas.openxmlformats.org/officeDocument/2006/relationships" xmlns:p="http://schemas.openxmlformats.org/presentationml/2006/main">
  <p:tag name="ARTICULATE_PLAYLIST_ID" val="-1"/>
  <p:tag name="ORIGINAL_AUDIO_FILEPATH" val="U:\My Music\Sound Files\Enrichment2007\Slidech1_14.wav"/>
  <p:tag name="ARTICULATE_LOCK_SLIDE" val="0"/>
  <p:tag name="ELAPSEDTIME" val="1.57"/>
  <p:tag name="AUDIO_ID" val="2145727077"/>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3"/>
</p:tagLst>
</file>

<file path=ppt/tags/tag34.xml><?xml version="1.0" encoding="utf-8"?>
<p:tagLst xmlns:a="http://schemas.openxmlformats.org/drawingml/2006/main" xmlns:r="http://schemas.openxmlformats.org/officeDocument/2006/relationships" xmlns:p="http://schemas.openxmlformats.org/presentationml/2006/main">
  <p:tag name="ARTICULATE_LOCK_SLIDE" val="0"/>
  <p:tag name="AUDIO_ID" val="2145727078"/>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35.xml><?xml version="1.0" encoding="utf-8"?>
<p:tagLst xmlns:a="http://schemas.openxmlformats.org/drawingml/2006/main" xmlns:r="http://schemas.openxmlformats.org/officeDocument/2006/relationships" xmlns:p="http://schemas.openxmlformats.org/presentationml/2006/main">
  <p:tag name="AUDIO_ID" val="382"/>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3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8430eab9-1cd2-41f7-a357-a912eb1b442c"/>
  <p:tag name="ARTICULATE_HIDE_SLIDE" val="0"/>
  <p:tag name="ARTICULATE_PLAYER_CONTROL_PREVIOUS" val="True"/>
  <p:tag name="ARTICULATE_PLAYER_CONTROL_NEXT" val="True"/>
  <p:tag name="ARTICULATE_SLIDE_PAUSE" val="1"/>
  <p:tag name="ARTICULATE_PLAYER_CONTROL_NOTES" val="False"/>
  <p:tag name="ARTICULATE_PLAYER_SEEKBAR" val="False"/>
  <p:tag name="ARTICULATE_PLAYER_CONTROL_LOGO" val="False"/>
  <p:tag name="AUDIO_ID" val="284"/>
  <p:tag name="ARTICULATE_USED_LAYOUT" val="18"/>
</p:tagLst>
</file>

<file path=ppt/tags/tag3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8430eab9-1cd2-41f7-a357-a912eb1b442c"/>
  <p:tag name="ARTICULATE_HIDE_SLIDE" val="0"/>
  <p:tag name="ARTICULATE_PLAYER_CONTROL_PREVIOUS" val="True"/>
  <p:tag name="ARTICULATE_PLAYER_CONTROL_NEXT" val="True"/>
  <p:tag name="ARTICULATE_SLIDE_PAUSE" val="1"/>
  <p:tag name="ARTICULATE_PLAYER_CONTROL_NOTES" val="False"/>
  <p:tag name="ARTICULATE_PLAYER_SEEKBAR" val="False"/>
  <p:tag name="ARTICULATE_PLAYER_CONTROL_LOGO" val="False"/>
  <p:tag name="AUDIO_ID" val="2145727128"/>
  <p:tag name="ARTICULATE_USED_LAYOUT" val="17"/>
</p:tagLst>
</file>

<file path=ppt/tags/tag38.xml><?xml version="1.0" encoding="utf-8"?>
<p:tagLst xmlns:a="http://schemas.openxmlformats.org/drawingml/2006/main" xmlns:r="http://schemas.openxmlformats.org/officeDocument/2006/relationships" xmlns:p="http://schemas.openxmlformats.org/presentationml/2006/main">
  <p:tag name="AUDIO_ID" val="1153"/>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39.xml><?xml version="1.0" encoding="utf-8"?>
<p:tagLst xmlns:a="http://schemas.openxmlformats.org/drawingml/2006/main" xmlns:r="http://schemas.openxmlformats.org/officeDocument/2006/relationships" xmlns:p="http://schemas.openxmlformats.org/presentationml/2006/main">
  <p:tag name="AUDIO_ID" val="2145727072"/>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4.xml><?xml version="1.0" encoding="utf-8"?>
<p:tagLst xmlns:a="http://schemas.openxmlformats.org/drawingml/2006/main" xmlns:r="http://schemas.openxmlformats.org/officeDocument/2006/relationships" xmlns:p="http://schemas.openxmlformats.org/presentationml/2006/main">
  <p:tag name="AUDIO_ID" val="2145727064"/>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5"/>
</p:tagLst>
</file>

<file path=ppt/tags/tag40.xml><?xml version="1.0" encoding="utf-8"?>
<p:tagLst xmlns:a="http://schemas.openxmlformats.org/drawingml/2006/main" xmlns:r="http://schemas.openxmlformats.org/officeDocument/2006/relationships" xmlns:p="http://schemas.openxmlformats.org/presentationml/2006/main">
  <p:tag name="AUDIO_ID" val="2145727080"/>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41.xml><?xml version="1.0" encoding="utf-8"?>
<p:tagLst xmlns:a="http://schemas.openxmlformats.org/drawingml/2006/main" xmlns:r="http://schemas.openxmlformats.org/officeDocument/2006/relationships" xmlns:p="http://schemas.openxmlformats.org/presentationml/2006/main">
  <p:tag name="AUDIO_ID" val="317"/>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42.xml><?xml version="1.0" encoding="utf-8"?>
<p:tagLst xmlns:a="http://schemas.openxmlformats.org/drawingml/2006/main" xmlns:r="http://schemas.openxmlformats.org/officeDocument/2006/relationships" xmlns:p="http://schemas.openxmlformats.org/presentationml/2006/main">
  <p:tag name="AUDIO_ID" val="319"/>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43.xml><?xml version="1.0" encoding="utf-8"?>
<p:tagLst xmlns:a="http://schemas.openxmlformats.org/drawingml/2006/main" xmlns:r="http://schemas.openxmlformats.org/officeDocument/2006/relationships" xmlns:p="http://schemas.openxmlformats.org/presentationml/2006/main">
  <p:tag name="ARTICULATE_LOCK_SLIDE" val="0"/>
  <p:tag name="AUDIO_ID" val="378"/>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9"/>
</p:tagLst>
</file>

<file path=ppt/tags/tag44.xml><?xml version="1.0" encoding="utf-8"?>
<p:tagLst xmlns:a="http://schemas.openxmlformats.org/drawingml/2006/main" xmlns:r="http://schemas.openxmlformats.org/officeDocument/2006/relationships" xmlns:p="http://schemas.openxmlformats.org/presentationml/2006/main">
  <p:tag name="AUDIO_ID" val="2145727081"/>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2"/>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8c33289f-e7c9-4f08-8575-4b7a0993df10"/>
  <p:tag name="ARTICULATE_PLAYLIST_ID" val="-1"/>
  <p:tag name="ARTICULATE_LOCK_SLIDE" val="0"/>
  <p:tag name="AUDIO_ID" val="306"/>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3"/>
</p:tagLst>
</file>

<file path=ppt/tags/tag46.xml><?xml version="1.0" encoding="utf-8"?>
<p:tagLst xmlns:a="http://schemas.openxmlformats.org/drawingml/2006/main" xmlns:r="http://schemas.openxmlformats.org/officeDocument/2006/relationships" xmlns:p="http://schemas.openxmlformats.org/presentationml/2006/main">
  <p:tag name="ARTICULATE_SLIDE_GUID" val="17286439-159c-4a2c-92c9-06f7b4b0f046"/>
  <p:tag name="ARTICULATE_PLAYLIST_ID" val="-1"/>
  <p:tag name="ARTICULATE_LOCK_SLIDE" val="0"/>
  <p:tag name="AUDIO_ID" val="307"/>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47.xml><?xml version="1.0" encoding="utf-8"?>
<p:tagLst xmlns:a="http://schemas.openxmlformats.org/drawingml/2006/main" xmlns:r="http://schemas.openxmlformats.org/officeDocument/2006/relationships" xmlns:p="http://schemas.openxmlformats.org/presentationml/2006/main">
  <p:tag name="AUDIO_ID" val="2145727082"/>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48.xml><?xml version="1.0" encoding="utf-8"?>
<p:tagLst xmlns:a="http://schemas.openxmlformats.org/drawingml/2006/main" xmlns:r="http://schemas.openxmlformats.org/officeDocument/2006/relationships" xmlns:p="http://schemas.openxmlformats.org/presentationml/2006/main">
  <p:tag name="AUDIO_ID" val="2239"/>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7"/>
</p:tagLst>
</file>

<file path=ppt/tags/tag49.xml><?xml version="1.0" encoding="utf-8"?>
<p:tagLst xmlns:a="http://schemas.openxmlformats.org/drawingml/2006/main" xmlns:r="http://schemas.openxmlformats.org/officeDocument/2006/relationships" xmlns:p="http://schemas.openxmlformats.org/presentationml/2006/main">
  <p:tag name="AUDIO_ID" val="2145727085"/>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5.xml><?xml version="1.0" encoding="utf-8"?>
<p:tagLst xmlns:a="http://schemas.openxmlformats.org/drawingml/2006/main" xmlns:r="http://schemas.openxmlformats.org/officeDocument/2006/relationships" xmlns:p="http://schemas.openxmlformats.org/presentationml/2006/main">
  <p:tag name="AUDIO_ID" val="2145727065"/>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50.xml><?xml version="1.0" encoding="utf-8"?>
<p:tagLst xmlns:a="http://schemas.openxmlformats.org/drawingml/2006/main" xmlns:r="http://schemas.openxmlformats.org/officeDocument/2006/relationships" xmlns:p="http://schemas.openxmlformats.org/presentationml/2006/main">
  <p:tag name="AUDIO_ID" val="2145727086"/>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51.xml><?xml version="1.0" encoding="utf-8"?>
<p:tagLst xmlns:a="http://schemas.openxmlformats.org/drawingml/2006/main" xmlns:r="http://schemas.openxmlformats.org/officeDocument/2006/relationships" xmlns:p="http://schemas.openxmlformats.org/presentationml/2006/main">
  <p:tag name="AUDIO_ID" val="2145727087"/>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52.xml><?xml version="1.0" encoding="utf-8"?>
<p:tagLst xmlns:a="http://schemas.openxmlformats.org/drawingml/2006/main" xmlns:r="http://schemas.openxmlformats.org/officeDocument/2006/relationships" xmlns:p="http://schemas.openxmlformats.org/presentationml/2006/main">
  <p:tag name="AUDIO_ID" val="2145727088"/>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5"/>
</p:tagLst>
</file>

<file path=ppt/tags/tag53.xml><?xml version="1.0" encoding="utf-8"?>
<p:tagLst xmlns:a="http://schemas.openxmlformats.org/drawingml/2006/main" xmlns:r="http://schemas.openxmlformats.org/officeDocument/2006/relationships" xmlns:p="http://schemas.openxmlformats.org/presentationml/2006/main">
  <p:tag name="AUDIO_ID" val="2236"/>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54.xml><?xml version="1.0" encoding="utf-8"?>
<p:tagLst xmlns:a="http://schemas.openxmlformats.org/drawingml/2006/main" xmlns:r="http://schemas.openxmlformats.org/officeDocument/2006/relationships" xmlns:p="http://schemas.openxmlformats.org/presentationml/2006/main">
  <p:tag name="AUDIO_ID" val="2237"/>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5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hum4261\LOCALS~1\Temp\articulate\presenter\imgtemp\GfIMzZYt_files\slide0001_image001.png"/>
</p:tagLst>
</file>

<file path=ppt/tags/tag56.xml><?xml version="1.0" encoding="utf-8"?>
<p:tagLst xmlns:a="http://schemas.openxmlformats.org/drawingml/2006/main" xmlns:r="http://schemas.openxmlformats.org/officeDocument/2006/relationships" xmlns:p="http://schemas.openxmlformats.org/presentationml/2006/main">
  <p:tag name="ARTICULATE_SLIDE_GUID" val="3f1e0020-c485-410b-86b1-da103a4a15c9"/>
  <p:tag name="ARTICULATE_PLAYLIST_ID" val="-1"/>
  <p:tag name="ARTICULATE_LOCK_SLIDE" val="0"/>
  <p:tag name="AUDIO_ID" val="414"/>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3"/>
</p:tagLst>
</file>

<file path=ppt/tags/tag57.xml><?xml version="1.0" encoding="utf-8"?>
<p:tagLst xmlns:a="http://schemas.openxmlformats.org/drawingml/2006/main" xmlns:r="http://schemas.openxmlformats.org/officeDocument/2006/relationships" xmlns:p="http://schemas.openxmlformats.org/presentationml/2006/main">
  <p:tag name="ARTICULATE_SLIDE_GUID" val="7c8f34fd-9372-4e32-9eea-b935363730dc"/>
  <p:tag name="ARTICULATE_PLAYLIST_ID" val="-1"/>
  <p:tag name="ARTICULATE_LOCK_SLIDE" val="0"/>
  <p:tag name="AUDIO_ID" val="415"/>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5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hum4261\LOCALS~1\Temp\articulate\presenter\imgtemp\HLXJddq1_files\slide0001_image001.jpg"/>
</p:tagLst>
</file>

<file path=ppt/tags/tag59.xml><?xml version="1.0" encoding="utf-8"?>
<p:tagLst xmlns:a="http://schemas.openxmlformats.org/drawingml/2006/main" xmlns:r="http://schemas.openxmlformats.org/officeDocument/2006/relationships" xmlns:p="http://schemas.openxmlformats.org/presentationml/2006/main">
  <p:tag name="ARTICULATE_SLIDE_GUID" val="0806734a-2057-4fed-bd2e-76f0f46ccd14"/>
  <p:tag name="ARTICULATE_PLAYLIST_ID" val="-1"/>
  <p:tag name="ARTICULATE_LOCK_SLIDE" val="0"/>
  <p:tag name="AUDIO_ID" val="416"/>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6.xml><?xml version="1.0" encoding="utf-8"?>
<p:tagLst xmlns:a="http://schemas.openxmlformats.org/drawingml/2006/main" xmlns:r="http://schemas.openxmlformats.org/officeDocument/2006/relationships" xmlns:p="http://schemas.openxmlformats.org/presentationml/2006/main">
  <p:tag name="AUDIO_ID" val="2228"/>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6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1.xml><?xml version="1.0" encoding="utf-8"?>
<p:tagLst xmlns:a="http://schemas.openxmlformats.org/drawingml/2006/main" xmlns:r="http://schemas.openxmlformats.org/officeDocument/2006/relationships" xmlns:p="http://schemas.openxmlformats.org/presentationml/2006/main">
  <p:tag name="AUDIO_ID" val="2145727089"/>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62.xml><?xml version="1.0" encoding="utf-8"?>
<p:tagLst xmlns:a="http://schemas.openxmlformats.org/drawingml/2006/main" xmlns:r="http://schemas.openxmlformats.org/officeDocument/2006/relationships" xmlns:p="http://schemas.openxmlformats.org/presentationml/2006/main">
  <p:tag name="ARTICULATE_SLIDE_GUID" val="b2baaf20-f096-4656-b752-81adc4543c4a"/>
  <p:tag name="ARTICULATE_PLAYLIST_ID" val="-1"/>
  <p:tag name="ARTICULATE_LOCK_SLIDE" val="0"/>
  <p:tag name="AUDIO_ID" val="420"/>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3"/>
</p:tagLst>
</file>

<file path=ppt/tags/tag63.xml><?xml version="1.0" encoding="utf-8"?>
<p:tagLst xmlns:a="http://schemas.openxmlformats.org/drawingml/2006/main" xmlns:r="http://schemas.openxmlformats.org/officeDocument/2006/relationships" xmlns:p="http://schemas.openxmlformats.org/presentationml/2006/main">
  <p:tag name="ARTICULATE_SLIDE_GUID" val="855ce1b9-0f94-4e3b-b9ec-ab5fd9dbb421"/>
  <p:tag name="ARTICULATE_PLAYLIST_ID" val="-1"/>
  <p:tag name="ARTICULATE_LOCK_SLIDE" val="0"/>
  <p:tag name="AUDIO_ID" val="421"/>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6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5.xml><?xml version="1.0" encoding="utf-8"?>
<p:tagLst xmlns:a="http://schemas.openxmlformats.org/drawingml/2006/main" xmlns:r="http://schemas.openxmlformats.org/officeDocument/2006/relationships" xmlns:p="http://schemas.openxmlformats.org/presentationml/2006/main">
  <p:tag name="ARTICULATE_SLIDE_GUID" val="3f310f65-a574-4aed-bd74-2765b518dbab"/>
  <p:tag name="ARTICULATE_PLAYLIST_ID" val="-1"/>
  <p:tag name="ARTICULATE_LOCK_SLIDE" val="0"/>
  <p:tag name="AUDIO_ID" val="422"/>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6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7.xml><?xml version="1.0" encoding="utf-8"?>
<p:tagLst xmlns:a="http://schemas.openxmlformats.org/drawingml/2006/main" xmlns:r="http://schemas.openxmlformats.org/officeDocument/2006/relationships" xmlns:p="http://schemas.openxmlformats.org/presentationml/2006/main">
  <p:tag name="ARTICULATE_SLIDE_GUID" val="e63dc46f-219c-48b7-b1e1-4948b9025389"/>
  <p:tag name="ARTICULATE_PLAYLIST_ID" val="-1"/>
  <p:tag name="ARTICULATE_LOCK_SLIDE" val="0"/>
  <p:tag name="AUDIO_ID" val="423"/>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6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hum4261\LOCALS~1\Temp\articulate\presenter\imgtemp\rO5YGioY_files\slide0001_image001.jpg"/>
</p:tagLst>
</file>

<file path=ppt/tags/tag69.xml><?xml version="1.0" encoding="utf-8"?>
<p:tagLst xmlns:a="http://schemas.openxmlformats.org/drawingml/2006/main" xmlns:r="http://schemas.openxmlformats.org/officeDocument/2006/relationships" xmlns:p="http://schemas.openxmlformats.org/presentationml/2006/main">
  <p:tag name="ARTICULATE_SLIDE_GUID" val="56a74931-b558-4058-ad36-5b6dc4b5ee73"/>
  <p:tag name="ARTICULATE_PLAYLIST_ID" val="-1"/>
  <p:tag name="ARTICULATE_LOCK_SLIDE" val="0"/>
  <p:tag name="AUDIO_ID" val="425"/>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7.xml><?xml version="1.0" encoding="utf-8"?>
<p:tagLst xmlns:a="http://schemas.openxmlformats.org/drawingml/2006/main" xmlns:r="http://schemas.openxmlformats.org/officeDocument/2006/relationships" xmlns:p="http://schemas.openxmlformats.org/presentationml/2006/main">
  <p:tag name="AUDIO_ID" val="263"/>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7"/>
</p:tagLst>
</file>

<file path=ppt/tags/tag70.xml><?xml version="1.0" encoding="utf-8"?>
<p:tagLst xmlns:a="http://schemas.openxmlformats.org/drawingml/2006/main" xmlns:r="http://schemas.openxmlformats.org/officeDocument/2006/relationships" xmlns:p="http://schemas.openxmlformats.org/presentationml/2006/main">
  <p:tag name="ARTICULATE_LOCK_SLIDE" val="0"/>
  <p:tag name="AUDIO_ID" val="426"/>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71.xml><?xml version="1.0" encoding="utf-8"?>
<p:tagLst xmlns:a="http://schemas.openxmlformats.org/drawingml/2006/main" xmlns:r="http://schemas.openxmlformats.org/officeDocument/2006/relationships" xmlns:p="http://schemas.openxmlformats.org/presentationml/2006/main">
  <p:tag name="AUDIO_ID" val="2145727090"/>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3"/>
</p:tagLst>
</file>

<file path=ppt/tags/tag72.xml><?xml version="1.0" encoding="utf-8"?>
<p:tagLst xmlns:a="http://schemas.openxmlformats.org/drawingml/2006/main" xmlns:r="http://schemas.openxmlformats.org/officeDocument/2006/relationships" xmlns:p="http://schemas.openxmlformats.org/presentationml/2006/main">
  <p:tag name="AUDIO_ID" val="2145727094"/>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5"/>
</p:tagLst>
</file>

<file path=ppt/tags/tag73.xml><?xml version="1.0" encoding="utf-8"?>
<p:tagLst xmlns:a="http://schemas.openxmlformats.org/drawingml/2006/main" xmlns:r="http://schemas.openxmlformats.org/officeDocument/2006/relationships" xmlns:p="http://schemas.openxmlformats.org/presentationml/2006/main">
  <p:tag name="AUDIO_ID" val="2145727096"/>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
</p:tagLst>
</file>

<file path=ppt/tags/tag74.xml><?xml version="1.0" encoding="utf-8"?>
<p:tagLst xmlns:a="http://schemas.openxmlformats.org/drawingml/2006/main" xmlns:r="http://schemas.openxmlformats.org/officeDocument/2006/relationships" xmlns:p="http://schemas.openxmlformats.org/presentationml/2006/main">
  <p:tag name="TIMING" val="|7.1"/>
  <p:tag name="ARTICULATE_PLAYLIST_ID" val="-1"/>
  <p:tag name="ARTICULATE_LOCK_SLIDE" val="0"/>
  <p:tag name="AUDIO_ID" val="2145727097"/>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
</p:tagLst>
</file>

<file path=ppt/tags/tag75.xml><?xml version="1.0" encoding="utf-8"?>
<p:tagLst xmlns:a="http://schemas.openxmlformats.org/drawingml/2006/main" xmlns:r="http://schemas.openxmlformats.org/officeDocument/2006/relationships" xmlns:p="http://schemas.openxmlformats.org/presentationml/2006/main">
  <p:tag name="AUDIO_ID" val="2145727098"/>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2"/>
</p:tagLst>
</file>

<file path=ppt/tags/tag7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UDIO_ID" val="2145727129"/>
  <p:tag name="ARTICULATE_USED_LAYOUT" val="1"/>
</p:tagLst>
</file>

<file path=ppt/tags/tag77.xml><?xml version="1.0" encoding="utf-8"?>
<p:tagLst xmlns:a="http://schemas.openxmlformats.org/drawingml/2006/main" xmlns:r="http://schemas.openxmlformats.org/officeDocument/2006/relationships" xmlns:p="http://schemas.openxmlformats.org/presentationml/2006/main">
  <p:tag name="AUDIO_ID" val="368"/>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7"/>
</p:tagLst>
</file>

<file path=ppt/tags/tag78.xml><?xml version="1.0" encoding="utf-8"?>
<p:tagLst xmlns:a="http://schemas.openxmlformats.org/drawingml/2006/main" xmlns:r="http://schemas.openxmlformats.org/officeDocument/2006/relationships" xmlns:p="http://schemas.openxmlformats.org/presentationml/2006/main">
  <p:tag name="AUDIO_ID" val="502"/>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6"/>
</p:tagLst>
</file>

<file path=ppt/tags/tag79.xml><?xml version="1.0" encoding="utf-8"?>
<p:tagLst xmlns:a="http://schemas.openxmlformats.org/drawingml/2006/main" xmlns:r="http://schemas.openxmlformats.org/officeDocument/2006/relationships" xmlns:p="http://schemas.openxmlformats.org/presentationml/2006/main">
  <p:tag name="ARTICULATE_PLAYLIST_ID" val="-1"/>
  <p:tag name="ARTICULATE_LOCK_SLIDE" val="0"/>
  <p:tag name="AUDIO_ID" val="506"/>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8.xml><?xml version="1.0" encoding="utf-8"?>
<p:tagLst xmlns:a="http://schemas.openxmlformats.org/drawingml/2006/main" xmlns:r="http://schemas.openxmlformats.org/officeDocument/2006/relationships" xmlns:p="http://schemas.openxmlformats.org/presentationml/2006/main">
  <p:tag name="AUDIO_ID" val="2145727066"/>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3"/>
</p:tagLst>
</file>

<file path=ppt/tags/tag80.xml><?xml version="1.0" encoding="utf-8"?>
<p:tagLst xmlns:a="http://schemas.openxmlformats.org/drawingml/2006/main" xmlns:r="http://schemas.openxmlformats.org/officeDocument/2006/relationships" xmlns:p="http://schemas.openxmlformats.org/presentationml/2006/main">
  <p:tag name="ARTICULATE_PLAYLIST_ID" val="-1"/>
  <p:tag name="ARTICULATE_LOCK_SLIDE" val="0"/>
  <p:tag name="AUDIO_ID" val="321"/>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81.xml><?xml version="1.0" encoding="utf-8"?>
<p:tagLst xmlns:a="http://schemas.openxmlformats.org/drawingml/2006/main" xmlns:r="http://schemas.openxmlformats.org/officeDocument/2006/relationships" xmlns:p="http://schemas.openxmlformats.org/presentationml/2006/main">
  <p:tag name="ARTICULATE_PLAYLIST_ID" val="-1"/>
  <p:tag name="ARTICULATE_LOCK_SLIDE" val="0"/>
  <p:tag name="AUDIO_ID" val="507"/>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82.xml><?xml version="1.0" encoding="utf-8"?>
<p:tagLst xmlns:a="http://schemas.openxmlformats.org/drawingml/2006/main" xmlns:r="http://schemas.openxmlformats.org/officeDocument/2006/relationships" xmlns:p="http://schemas.openxmlformats.org/presentationml/2006/main">
  <p:tag name="AUDIO_ID" val="509"/>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83.xml><?xml version="1.0" encoding="utf-8"?>
<p:tagLst xmlns:a="http://schemas.openxmlformats.org/drawingml/2006/main" xmlns:r="http://schemas.openxmlformats.org/officeDocument/2006/relationships" xmlns:p="http://schemas.openxmlformats.org/presentationml/2006/main">
  <p:tag name="ARTICULATE_LOCK_SLIDE" val="0"/>
  <p:tag name="AUDIO_ID" val="335"/>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84.xml><?xml version="1.0" encoding="utf-8"?>
<p:tagLst xmlns:a="http://schemas.openxmlformats.org/drawingml/2006/main" xmlns:r="http://schemas.openxmlformats.org/officeDocument/2006/relationships" xmlns:p="http://schemas.openxmlformats.org/presentationml/2006/main">
  <p:tag name="AUDIO_ID" val="510"/>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85.xml><?xml version="1.0" encoding="utf-8"?>
<p:tagLst xmlns:a="http://schemas.openxmlformats.org/drawingml/2006/main" xmlns:r="http://schemas.openxmlformats.org/officeDocument/2006/relationships" xmlns:p="http://schemas.openxmlformats.org/presentationml/2006/main">
  <p:tag name="AUDIO_ID" val="511"/>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9"/>
</p:tagLst>
</file>

<file path=ppt/tags/tag86.xml><?xml version="1.0" encoding="utf-8"?>
<p:tagLst xmlns:a="http://schemas.openxmlformats.org/drawingml/2006/main" xmlns:r="http://schemas.openxmlformats.org/officeDocument/2006/relationships" xmlns:p="http://schemas.openxmlformats.org/presentationml/2006/main">
  <p:tag name="ARTICULATE_LOCK_SLIDE" val="0"/>
  <p:tag name="AUDIO_ID" val="327"/>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6"/>
</p:tagLst>
</file>

<file path=ppt/tags/tag87.xml><?xml version="1.0" encoding="utf-8"?>
<p:tagLst xmlns:a="http://schemas.openxmlformats.org/drawingml/2006/main" xmlns:r="http://schemas.openxmlformats.org/officeDocument/2006/relationships" xmlns:p="http://schemas.openxmlformats.org/presentationml/2006/main">
  <p:tag name="AUDIO_ID" val="450"/>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9"/>
</p:tagLst>
</file>

<file path=ppt/tags/tag8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MENU" val="True"/>
  <p:tag name="AUDIO_ID" val="2145727109"/>
  <p:tag name="ARTICULATE_SLIDE_PRESENTER_GUID" val="8430eab9-1cd2-41f7-a357-a912eb1b442c"/>
  <p:tag name="ARTICULATE_PLAYER_CONTROL_NOTES" val="False"/>
  <p:tag name="ARTICULATE_PLAYER_SEEKBAR" val="False"/>
  <p:tag name="ARTICULATE_PLAYER_CONTROL_LOGO" val="False"/>
  <p:tag name="ARTICULATE_USED_LAYOUT" val="9"/>
</p:tagLst>
</file>

<file path=ppt/tags/tag89.xml><?xml version="1.0" encoding="utf-8"?>
<p:tagLst xmlns:a="http://schemas.openxmlformats.org/drawingml/2006/main" xmlns:r="http://schemas.openxmlformats.org/officeDocument/2006/relationships" xmlns:p="http://schemas.openxmlformats.org/presentationml/2006/main">
  <p:tag name="ARTICULATE_LOCK_SLIDE" val="0"/>
  <p:tag name="AUDIO_ID" val="513"/>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9.xml><?xml version="1.0" encoding="utf-8"?>
<p:tagLst xmlns:a="http://schemas.openxmlformats.org/drawingml/2006/main" xmlns:r="http://schemas.openxmlformats.org/officeDocument/2006/relationships" xmlns:p="http://schemas.openxmlformats.org/presentationml/2006/main">
  <p:tag name="AUDIO_ID" val="2229"/>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5"/>
</p:tagLst>
</file>

<file path=ppt/tags/tag90.xml><?xml version="1.0" encoding="utf-8"?>
<p:tagLst xmlns:a="http://schemas.openxmlformats.org/drawingml/2006/main" xmlns:r="http://schemas.openxmlformats.org/officeDocument/2006/relationships" xmlns:p="http://schemas.openxmlformats.org/presentationml/2006/main">
  <p:tag name="AUDIO_ID" val="397"/>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7"/>
</p:tagLst>
</file>

<file path=ppt/tags/tag91.xml><?xml version="1.0" encoding="utf-8"?>
<p:tagLst xmlns:a="http://schemas.openxmlformats.org/drawingml/2006/main" xmlns:r="http://schemas.openxmlformats.org/officeDocument/2006/relationships" xmlns:p="http://schemas.openxmlformats.org/presentationml/2006/main">
  <p:tag name="AUDIO_ID" val="515"/>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92.xml><?xml version="1.0" encoding="utf-8"?>
<p:tagLst xmlns:a="http://schemas.openxmlformats.org/drawingml/2006/main" xmlns:r="http://schemas.openxmlformats.org/officeDocument/2006/relationships" xmlns:p="http://schemas.openxmlformats.org/presentationml/2006/main">
  <p:tag name="AUDIO_ID" val="516"/>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93.xml><?xml version="1.0" encoding="utf-8"?>
<p:tagLst xmlns:a="http://schemas.openxmlformats.org/drawingml/2006/main" xmlns:r="http://schemas.openxmlformats.org/officeDocument/2006/relationships" xmlns:p="http://schemas.openxmlformats.org/presentationml/2006/main">
  <p:tag name="ARTICULATE_LOCK_SLIDE" val="0"/>
  <p:tag name="AUDIO_ID" val="329"/>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94.xml><?xml version="1.0" encoding="utf-8"?>
<p:tagLst xmlns:a="http://schemas.openxmlformats.org/drawingml/2006/main" xmlns:r="http://schemas.openxmlformats.org/officeDocument/2006/relationships" xmlns:p="http://schemas.openxmlformats.org/presentationml/2006/main">
  <p:tag name="ARTICULATE_LOCK_SLIDE" val="0"/>
  <p:tag name="AUDIO_ID" val="330"/>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95.xml><?xml version="1.0" encoding="utf-8"?>
<p:tagLst xmlns:a="http://schemas.openxmlformats.org/drawingml/2006/main" xmlns:r="http://schemas.openxmlformats.org/officeDocument/2006/relationships" xmlns:p="http://schemas.openxmlformats.org/presentationml/2006/main">
  <p:tag name="ARTICULATE_LOCK_SLIDE" val="0"/>
  <p:tag name="AUDIO_ID" val="519"/>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96.xml><?xml version="1.0" encoding="utf-8"?>
<p:tagLst xmlns:a="http://schemas.openxmlformats.org/drawingml/2006/main" xmlns:r="http://schemas.openxmlformats.org/officeDocument/2006/relationships" xmlns:p="http://schemas.openxmlformats.org/presentationml/2006/main">
  <p:tag name="ARTICULATE_LOCK_SLIDE" val="0"/>
  <p:tag name="AUDIO_ID" val="332"/>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97.xml><?xml version="1.0" encoding="utf-8"?>
<p:tagLst xmlns:a="http://schemas.openxmlformats.org/drawingml/2006/main" xmlns:r="http://schemas.openxmlformats.org/officeDocument/2006/relationships" xmlns:p="http://schemas.openxmlformats.org/presentationml/2006/main">
  <p:tag name="ARTICULATE_LOCK_SLIDE" val="0"/>
  <p:tag name="AUDIO_ID" val="333"/>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ags/tag98.xml><?xml version="1.0" encoding="utf-8"?>
<p:tagLst xmlns:a="http://schemas.openxmlformats.org/drawingml/2006/main" xmlns:r="http://schemas.openxmlformats.org/officeDocument/2006/relationships" xmlns:p="http://schemas.openxmlformats.org/presentationml/2006/main">
  <p:tag name="ARTICULATE_LOCK_SLIDE" val="0"/>
  <p:tag name="AUDIO_ID" val="2145727095"/>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2"/>
</p:tagLst>
</file>

<file path=ppt/tags/tag99.xml><?xml version="1.0" encoding="utf-8"?>
<p:tagLst xmlns:a="http://schemas.openxmlformats.org/drawingml/2006/main" xmlns:r="http://schemas.openxmlformats.org/officeDocument/2006/relationships" xmlns:p="http://schemas.openxmlformats.org/presentationml/2006/main">
  <p:tag name="ARTICULATE_LOCK_SLIDE" val="0"/>
  <p:tag name="AUDIO_ID" val="337"/>
  <p:tag name="ARTICULATE_NAV_LEVEL" val="1"/>
  <p:tag name="ARTICULATE_TOC_EXPANDED" val="True"/>
  <p:tag name="ARTICULATE_SLIDE_PAUSE" val="1"/>
  <p:tag name="ARTICULATE_HIDE_SLIDE" val="0"/>
  <p:tag name="ARTICULATE_PLAYER_CONTROL_PREVIOUS" val="True"/>
  <p:tag name="ARTICULATE_PLAYER_CONTROL_NEXT" val="True"/>
  <p:tag name="ARTICULATE_PLAYER_CONTROL_NOTES" val="False"/>
  <p:tag name="ARTICULATE_PLAYER_CONTROL_RESOURCES" val="True"/>
  <p:tag name="ARTICULATE_PLAYER_CONTROL_MENU" val="True"/>
  <p:tag name="ARTICULATE_PLAYER_CONTROL_GLOSSARY" val="False"/>
  <p:tag name="ARTICULATE_PLAYER_SEEKBAR" val="False"/>
  <p:tag name="ARTICULATE_PLAYER_CONTROL_PLAYPAUSE" val="False"/>
  <p:tag name="ARTICULATE_PLAYER_CONTROL_LOGO" val="False"/>
  <p:tag name="ARTICULATE_SLIDE_PRESENTER_GUID" val="8430eab9-1cd2-41f7-a357-a912eb1b442c"/>
  <p:tag name="ARTICULATE_USED_LAYOUT" val="12"/>
</p:tagLst>
</file>

<file path=ppt/theme/theme1.xml><?xml version="1.0" encoding="utf-8"?>
<a:theme xmlns:a="http://schemas.openxmlformats.org/drawingml/2006/main" name="St. Joe's_PPTtemplate">
  <a:themeElements>
    <a:clrScheme name="HolyCrossCustomColors 1">
      <a:dk1>
        <a:srgbClr val="4D4F53"/>
      </a:dk1>
      <a:lt1>
        <a:srgbClr val="FFFFFF"/>
      </a:lt1>
      <a:dk2>
        <a:srgbClr val="2D4360"/>
      </a:dk2>
      <a:lt2>
        <a:srgbClr val="4C4D4C"/>
      </a:lt2>
      <a:accent1>
        <a:srgbClr val="0364AB"/>
      </a:accent1>
      <a:accent2>
        <a:srgbClr val="E5A72E"/>
      </a:accent2>
      <a:accent3>
        <a:srgbClr val="A2CAE0"/>
      </a:accent3>
      <a:accent4>
        <a:srgbClr val="B9C744"/>
      </a:accent4>
      <a:accent5>
        <a:srgbClr val="CDE5F5"/>
      </a:accent5>
      <a:accent6>
        <a:srgbClr val="9E9F9E"/>
      </a:accent6>
      <a:hlink>
        <a:srgbClr val="F9D170"/>
      </a:hlink>
      <a:folHlink>
        <a:srgbClr val="E4E5E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ts val="2100"/>
          </a:lnSpc>
          <a:spcAft>
            <a:spcPts val="600"/>
          </a:spcAft>
          <a:defRPr sz="1600" dirty="0" smtClean="0">
            <a:solidFill>
              <a:srgbClr val="443D3E"/>
            </a:solidFill>
          </a:defRPr>
        </a:defPPr>
      </a:lstStyle>
    </a:txDef>
  </a:objectDefaults>
  <a:extraClrSchemeLst/>
</a:theme>
</file>

<file path=ppt/theme/theme2.xml><?xml version="1.0" encoding="utf-8"?>
<a:theme xmlns:a="http://schemas.openxmlformats.org/drawingml/2006/main" name="St. Joe's_PPTtemplate">
  <a:themeElements>
    <a:clrScheme name="HolyCrossCustomColors 1">
      <a:dk1>
        <a:srgbClr val="4D4F53"/>
      </a:dk1>
      <a:lt1>
        <a:srgbClr val="FFFFFF"/>
      </a:lt1>
      <a:dk2>
        <a:srgbClr val="2D4360"/>
      </a:dk2>
      <a:lt2>
        <a:srgbClr val="4C4D4C"/>
      </a:lt2>
      <a:accent1>
        <a:srgbClr val="0364AB"/>
      </a:accent1>
      <a:accent2>
        <a:srgbClr val="E5A72E"/>
      </a:accent2>
      <a:accent3>
        <a:srgbClr val="A2CAE0"/>
      </a:accent3>
      <a:accent4>
        <a:srgbClr val="B9C744"/>
      </a:accent4>
      <a:accent5>
        <a:srgbClr val="CDE5F5"/>
      </a:accent5>
      <a:accent6>
        <a:srgbClr val="9E9F9E"/>
      </a:accent6>
      <a:hlink>
        <a:srgbClr val="F9D170"/>
      </a:hlink>
      <a:folHlink>
        <a:srgbClr val="E4E5E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ts val="2100"/>
          </a:lnSpc>
          <a:spcAft>
            <a:spcPts val="600"/>
          </a:spcAft>
          <a:defRPr sz="1600" dirty="0" smtClean="0">
            <a:solidFill>
              <a:srgbClr val="443D3E"/>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AEC7AA27E1664CAC2052848BEF46DB" ma:contentTypeVersion="6" ma:contentTypeDescription="Create a new document." ma:contentTypeScope="" ma:versionID="c7300639a72e599a65eefb1fb4007250">
  <xsd:schema xmlns:xsd="http://www.w3.org/2001/XMLSchema" xmlns:xs="http://www.w3.org/2001/XMLSchema" xmlns:p="http://schemas.microsoft.com/office/2006/metadata/properties" xmlns:ns2="c94690a4-8e2a-46f9-8080-db2bb3c42e65" targetNamespace="http://schemas.microsoft.com/office/2006/metadata/properties" ma:root="true" ma:fieldsID="754282140905a35865f0b322842d66e6" ns2:_="">
    <xsd:import namespace="c94690a4-8e2a-46f9-8080-db2bb3c42e65"/>
    <xsd:element name="properties">
      <xsd:complexType>
        <xsd:sequence>
          <xsd:element name="documentManagement">
            <xsd:complexType>
              <xsd:all>
                <xsd:element ref="ns2:Category"/>
                <xsd:element ref="ns2:Subcategory" minOccurs="0"/>
                <xsd:element ref="ns2:Prior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4690a4-8e2a-46f9-8080-db2bb3c42e65" elementFormDefault="qualified">
    <xsd:import namespace="http://schemas.microsoft.com/office/2006/documentManagement/types"/>
    <xsd:import namespace="http://schemas.microsoft.com/office/infopath/2007/PartnerControls"/>
    <xsd:element name="Category" ma:index="8" ma:displayName="Category" ma:description="This column provides category information for sorting files in shared documents." ma:format="Dropdown" ma:internalName="Category">
      <xsd:simpleType>
        <xsd:restriction base="dms:Choice">
          <xsd:enumeration value="Ad"/>
          <xsd:enumeration value="Brochure"/>
          <xsd:enumeration value="Calendar"/>
          <xsd:enumeration value="Clippings"/>
          <xsd:enumeration value="Direct Mailer"/>
          <xsd:enumeration value="Flyer / Poster"/>
          <xsd:enumeration value="Marketing Forms"/>
          <xsd:enumeration value="Meeting Agenda"/>
          <xsd:enumeration value="Meeting Notes"/>
          <xsd:enumeration value="Physician Biosketches"/>
          <xsd:enumeration value="Postcard"/>
          <xsd:enumeration value="Presentation"/>
          <xsd:enumeration value="Press Release"/>
          <xsd:enumeration value="Referral List"/>
          <xsd:enumeration value="Report"/>
          <xsd:enumeration value="Service Line Info"/>
          <xsd:enumeration value="Strategic Planning"/>
        </xsd:restriction>
      </xsd:simpleType>
    </xsd:element>
    <xsd:element name="Subcategory" ma:index="9" nillable="true" ma:displayName="Subcategory" ma:description="This column identifies subcategories for sorting shared documents." ma:format="Dropdown" ma:internalName="Subcategory">
      <xsd:simpleType>
        <xsd:restriction base="dms:Choice">
          <xsd:enumeration value="IP Discharge Reports"/>
          <xsd:enumeration value="Monthly Physician Data"/>
          <xsd:enumeration value="Splitter Reports"/>
          <xsd:enumeration value="Productivity Report"/>
          <xsd:enumeration value="Other Reports"/>
        </xsd:restriction>
      </xsd:simpleType>
    </xsd:element>
    <xsd:element name="Priority" ma:index="10" nillable="true" ma:displayName="Priority" ma:decimals="0" ma:description="Priority for Sorting" ma:internalName="Priority0" ma:percentage="FALSE">
      <xsd:simpleType>
        <xsd:restriction base="dms:Number">
          <xsd:minInclusive value="1"/>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c94690a4-8e2a-46f9-8080-db2bb3c42e65">Marketing Forms</Category>
    <Subcategory xmlns="c94690a4-8e2a-46f9-8080-db2bb3c42e65" xsi:nil="true"/>
    <Priority xmlns="c94690a4-8e2a-46f9-8080-db2bb3c42e65" xsi:nil="true"/>
  </documentManagement>
</p:properties>
</file>

<file path=customXml/itemProps1.xml><?xml version="1.0" encoding="utf-8"?>
<ds:datastoreItem xmlns:ds="http://schemas.openxmlformats.org/officeDocument/2006/customXml" ds:itemID="{A2EFAEA5-8A45-4C8C-8F32-AB36DA9AF2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4690a4-8e2a-46f9-8080-db2bb3c42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CE77A8-72B2-407F-A5B7-CF683E134E61}">
  <ds:schemaRefs>
    <ds:schemaRef ds:uri="http://schemas.microsoft.com/sharepoint/v3/contenttype/forms"/>
  </ds:schemaRefs>
</ds:datastoreItem>
</file>

<file path=customXml/itemProps3.xml><?xml version="1.0" encoding="utf-8"?>
<ds:datastoreItem xmlns:ds="http://schemas.openxmlformats.org/officeDocument/2006/customXml" ds:itemID="{2234F9AD-81EC-43CD-A8B5-7DD99FC56BE7}">
  <ds:schemaRefs>
    <ds:schemaRef ds:uri="http://purl.org/dc/elements/1.1/"/>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c94690a4-8e2a-46f9-8080-db2bb3c42e65"/>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3883</TotalTime>
  <Words>7809</Words>
  <Application>Microsoft Office PowerPoint</Application>
  <PresentationFormat>On-screen Show (16:9)</PresentationFormat>
  <Paragraphs>878</Paragraphs>
  <Slides>105</Slides>
  <Notes>105</Notes>
  <HiddenSlides>5</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105</vt:i4>
      </vt:variant>
    </vt:vector>
  </HeadingPairs>
  <TitlesOfParts>
    <vt:vector size="118" baseType="lpstr">
      <vt:lpstr>Aptos</vt:lpstr>
      <vt:lpstr>Arial</vt:lpstr>
      <vt:lpstr>Calibri</vt:lpstr>
      <vt:lpstr>Georgia</vt:lpstr>
      <vt:lpstr>inherit</vt:lpstr>
      <vt:lpstr>Lato</vt:lpstr>
      <vt:lpstr>Lucida Sans</vt:lpstr>
      <vt:lpstr>Roboto</vt:lpstr>
      <vt:lpstr>Times New Roman</vt:lpstr>
      <vt:lpstr>Wingdings</vt:lpstr>
      <vt:lpstr>Wingdings 2</vt:lpstr>
      <vt:lpstr>St. Joe's_PPTtemplate</vt:lpstr>
      <vt:lpstr>St. Joe's_PPTtemplate</vt:lpstr>
      <vt:lpstr>Holy Cross Health Orientation</vt:lpstr>
      <vt:lpstr>Topics</vt:lpstr>
      <vt:lpstr>About Holy Cross Health</vt:lpstr>
      <vt:lpstr>Holy Cross Mission and Compassionate Service</vt:lpstr>
      <vt:lpstr>PowerPoint Presentation</vt:lpstr>
      <vt:lpstr>PowerPoint Presentation</vt:lpstr>
      <vt:lpstr>PowerPoint Presentation</vt:lpstr>
      <vt:lpstr>History of Holy Cross Health</vt:lpstr>
      <vt:lpstr>PowerPoint Presentation</vt:lpstr>
      <vt:lpstr>PowerPoint Presentation</vt:lpstr>
      <vt:lpstr>PowerPoint Presentation</vt:lpstr>
      <vt:lpstr>What is Expected of Me</vt:lpstr>
      <vt:lpstr>Standards of Conduct</vt:lpstr>
      <vt:lpstr>Sexual Harassment</vt:lpstr>
      <vt:lpstr>Workplace Violence Policy</vt:lpstr>
      <vt:lpstr>Colleague Conduct Policy</vt:lpstr>
      <vt:lpstr>Drug-free and Smoke-Free Environment</vt:lpstr>
      <vt:lpstr>ID Badge</vt:lpstr>
      <vt:lpstr>Safety &amp; Security Updates</vt:lpstr>
      <vt:lpstr>Masking </vt:lpstr>
      <vt:lpstr>Patient Rights &amp; Responsibilities</vt:lpstr>
      <vt:lpstr>Patient Rights – Notice &amp; Brochure</vt:lpstr>
      <vt:lpstr>Patient Experience</vt:lpstr>
      <vt:lpstr>AIDET: a way to communicate in healthcare </vt:lpstr>
      <vt:lpstr>Shhh…Silence Helps Healing Happen</vt:lpstr>
      <vt:lpstr>HCH Action to Preventing Patient Falls</vt:lpstr>
      <vt:lpstr>AvaSure Virtual Patient Monitoring</vt:lpstr>
      <vt:lpstr>PowerPoint Presentation</vt:lpstr>
      <vt:lpstr>Visitor Policy</vt:lpstr>
      <vt:lpstr>Where to find Holy Cross Policies</vt:lpstr>
      <vt:lpstr>Interpreter Services</vt:lpstr>
      <vt:lpstr>MARTTI  </vt:lpstr>
      <vt:lpstr>Language Services</vt:lpstr>
      <vt:lpstr>MARTTI - Our Video Interpreter</vt:lpstr>
      <vt:lpstr>Using Interpreters</vt:lpstr>
      <vt:lpstr>Cultural Competency</vt:lpstr>
      <vt:lpstr>Culturally Competent Provider</vt:lpstr>
      <vt:lpstr>Bariatric Sensitivity</vt:lpstr>
      <vt:lpstr>National Patient Safety Goals</vt:lpstr>
      <vt:lpstr>Reporting Safety/Quality of Care Concerns</vt:lpstr>
      <vt:lpstr>Contacting TJC and AHCA</vt:lpstr>
      <vt:lpstr>2024 National Patient Safety Goals</vt:lpstr>
      <vt:lpstr>Goal: Identify patients correctly</vt:lpstr>
      <vt:lpstr>Goal: Improve staff communication</vt:lpstr>
      <vt:lpstr>Goal: Use medicines safely</vt:lpstr>
      <vt:lpstr>Goal: Use alarms safely</vt:lpstr>
      <vt:lpstr>Goal: Identify patient safety risks</vt:lpstr>
      <vt:lpstr>Goal: Prevent infection</vt:lpstr>
      <vt:lpstr>Goal: Prevent mistakes in surgery</vt:lpstr>
      <vt:lpstr>Impaired Healthcare Practitioner</vt:lpstr>
      <vt:lpstr>Impaired Healthcare Practitioner</vt:lpstr>
      <vt:lpstr>Warning Signs of Practitioner Impairment</vt:lpstr>
      <vt:lpstr>Florida DOH Impaired Practitioner Program</vt:lpstr>
      <vt:lpstr>Abuse, Neglect, and Exploitation</vt:lpstr>
      <vt:lpstr>Signs and Symptoms of Abuse</vt:lpstr>
      <vt:lpstr>Signs and Symptoms of Abuse</vt:lpstr>
      <vt:lpstr>Neglect and Exploitation</vt:lpstr>
      <vt:lpstr>Screening and Assessment</vt:lpstr>
      <vt:lpstr>Referral and Reporting</vt:lpstr>
      <vt:lpstr>Emergency Codes Workplace Safety </vt:lpstr>
      <vt:lpstr>Emergency Codes</vt:lpstr>
      <vt:lpstr>Disaster Preparedness</vt:lpstr>
      <vt:lpstr>EOP Scope</vt:lpstr>
      <vt:lpstr>Coordination with Community</vt:lpstr>
      <vt:lpstr>Environment of Care: Medical Equipment Safety</vt:lpstr>
      <vt:lpstr>What is “SDS” and where can you find it?</vt:lpstr>
      <vt:lpstr>What to do if a possible Chemical exposure occurred!</vt:lpstr>
      <vt:lpstr>MRI Safety</vt:lpstr>
      <vt:lpstr>MRI Safety</vt:lpstr>
      <vt:lpstr>MRI Safety</vt:lpstr>
      <vt:lpstr>Sharps Injury Prevention</vt:lpstr>
      <vt:lpstr>Sharps Containers</vt:lpstr>
      <vt:lpstr>Slips, Trips, &amp; Falls</vt:lpstr>
      <vt:lpstr>Trinity Health Employee Incident Reporting (THEIR)</vt:lpstr>
      <vt:lpstr>Infection Control</vt:lpstr>
      <vt:lpstr>5 Moments of Hand Hygiene </vt:lpstr>
      <vt:lpstr>5 Moments of Hand Hygiene </vt:lpstr>
      <vt:lpstr>Hand Hygiene</vt:lpstr>
      <vt:lpstr>Covid-19 Pandemic</vt:lpstr>
      <vt:lpstr>Healthcare-Associated Infection (HAI)</vt:lpstr>
      <vt:lpstr>HAI: Prevention</vt:lpstr>
      <vt:lpstr>Bloodborne Pathogens</vt:lpstr>
      <vt:lpstr>How are BBPs Transmitted?</vt:lpstr>
      <vt:lpstr>Standard (Universal) Precautions </vt:lpstr>
      <vt:lpstr>Personal Protective Equipment</vt:lpstr>
      <vt:lpstr>Biohazardous Waste</vt:lpstr>
      <vt:lpstr>Waste Disposal</vt:lpstr>
      <vt:lpstr>Transmission-Based Precautions</vt:lpstr>
      <vt:lpstr>Monkeypox</vt:lpstr>
      <vt:lpstr>Monkeypox</vt:lpstr>
      <vt:lpstr>Transmission-Based Precautions</vt:lpstr>
      <vt:lpstr>Transmission-Based Precautions</vt:lpstr>
      <vt:lpstr>Flu Season</vt:lpstr>
      <vt:lpstr>Tuberculosis</vt:lpstr>
      <vt:lpstr>Transmission &amp; Prevention of TB</vt:lpstr>
      <vt:lpstr>Multidrug Resistant Organisms</vt:lpstr>
      <vt:lpstr>Antibiotic Resistance</vt:lpstr>
      <vt:lpstr>How Antibiotic Resistance Happens</vt:lpstr>
      <vt:lpstr>Clostridium Difficile</vt:lpstr>
      <vt:lpstr>Holy Cross Recognitions</vt:lpstr>
      <vt:lpstr>The Joint Commission  Advanced Certification in Heart Failure </vt:lpstr>
      <vt:lpstr>What is Heart Failure?</vt:lpstr>
      <vt:lpstr>The Joint Commission Certification for Thrombectomy-Capable Stroke Centers</vt:lpstr>
      <vt:lpstr>Stroke Warning Signs</vt:lpstr>
      <vt:lpstr>PowerPoint Presentation</vt:lpstr>
    </vt:vector>
  </TitlesOfParts>
  <Company>Trinity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Document Title</dc:title>
  <dc:creator>Michael Cottone</dc:creator>
  <cp:lastModifiedBy>ASHLEY PARKES</cp:lastModifiedBy>
  <cp:revision>272</cp:revision>
  <dcterms:created xsi:type="dcterms:W3CDTF">2015-01-16T20:21:04Z</dcterms:created>
  <dcterms:modified xsi:type="dcterms:W3CDTF">2024-06-20T17:20:23Z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0x01010017AEC7AA27E1664CAC2052848BEF46DB</vt:lpwstr>
  </property>
  <property fmtid="{D5CDD505-2E9C-101B-9397-08002B2CF9AE}" pid="3" name="ArticulatePath">
    <vt:lpwstr>http://hcfl.trinity-health.org/dept/marketingpr/Shared Documents/Marketing Forms/BeRemarkablePPT_Template</vt:lpwstr>
  </property>
  <property fmtid="{D5CDD505-2E9C-101B-9397-08002B2CF9AE}" pid="4" name="ArticulateUseProject">
    <vt:lpwstr>1</vt:lpwstr>
  </property>
  <property fmtid="{D5CDD505-2E9C-101B-9397-08002B2CF9AE}" pid="5" name="ArticulateProjectVersion">
    <vt:lpwstr>8</vt:lpwstr>
  </property>
  <property fmtid="{D5CDD505-2E9C-101B-9397-08002B2CF9AE}" pid="6" name="ArticulateGUID">
    <vt:lpwstr>8FBFC170-5D8B-4B70-9504-F045CC7B59E0</vt:lpwstr>
  </property>
  <property fmtid="{D5CDD505-2E9C-101B-9397-08002B2CF9AE}" pid="7" name="ArticulateProjectFull">
    <vt:lpwstr>W:\Learning Center\001 Mandatory Education\Working File\CY24 For Review\CY24_FLNE-Enrichment-students-non-employee-draft.ppta</vt:lpwstr>
  </property>
</Properties>
</file>